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547" r:id="rId2"/>
    <p:sldId id="292" r:id="rId3"/>
    <p:sldId id="273" r:id="rId4"/>
    <p:sldId id="262" r:id="rId5"/>
    <p:sldId id="294" r:id="rId6"/>
    <p:sldId id="293" r:id="rId7"/>
    <p:sldId id="296" r:id="rId8"/>
    <p:sldId id="548" r:id="rId9"/>
    <p:sldId id="298" r:id="rId10"/>
    <p:sldId id="291" r:id="rId11"/>
    <p:sldId id="280" r:id="rId12"/>
    <p:sldId id="299" r:id="rId13"/>
    <p:sldId id="300" r:id="rId14"/>
    <p:sldId id="274" r:id="rId15"/>
    <p:sldId id="555" r:id="rId16"/>
    <p:sldId id="551" r:id="rId17"/>
    <p:sldId id="552" r:id="rId18"/>
    <p:sldId id="553" r:id="rId19"/>
    <p:sldId id="55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C6E2"/>
    <a:srgbClr val="76B900"/>
    <a:srgbClr val="E5C4D6"/>
    <a:srgbClr val="BC38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84369" autoAdjust="0"/>
  </p:normalViewPr>
  <p:slideViewPr>
    <p:cSldViewPr>
      <p:cViewPr varScale="1">
        <p:scale>
          <a:sx n="53" d="100"/>
          <a:sy n="53" d="100"/>
        </p:scale>
        <p:origin x="1660" y="4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J Hyde" userId="a2146b94-7d60-43a6-9a74-0e37f0936ed8" providerId="ADAL" clId="{323614A5-E1F9-4AF2-BA8D-DB9A8A51E4C8}"/>
    <pc:docChg chg="modSld">
      <pc:chgData name="Mr J Hyde" userId="a2146b94-7d60-43a6-9a74-0e37f0936ed8" providerId="ADAL" clId="{323614A5-E1F9-4AF2-BA8D-DB9A8A51E4C8}" dt="2026-09-06T12:46:11.545" v="11" actId="5793"/>
      <pc:docMkLst>
        <pc:docMk/>
      </pc:docMkLst>
      <pc:sldChg chg="modSp mod">
        <pc:chgData name="Mr J Hyde" userId="a2146b94-7d60-43a6-9a74-0e37f0936ed8" providerId="ADAL" clId="{323614A5-E1F9-4AF2-BA8D-DB9A8A51E4C8}" dt="2026-09-06T12:46:11.545" v="11" actId="5793"/>
        <pc:sldMkLst>
          <pc:docMk/>
          <pc:sldMk cId="2693571707" sldId="547"/>
        </pc:sldMkLst>
        <pc:spChg chg="mod">
          <ac:chgData name="Mr J Hyde" userId="a2146b94-7d60-43a6-9a74-0e37f0936ed8" providerId="ADAL" clId="{323614A5-E1F9-4AF2-BA8D-DB9A8A51E4C8}" dt="2026-09-06T12:46:11.545" v="11" actId="5793"/>
          <ac:spMkLst>
            <pc:docMk/>
            <pc:sldMk cId="2693571707" sldId="547"/>
            <ac:spMk id="13" creationId="{DE3D68D1-28F4-4DBF-A57C-BF2335B5E18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683B41C-40CB-4F4E-9916-C14DD142F47F}" type="datetimeFigureOut">
              <a:rPr lang="en-GB" smtClean="0"/>
              <a:t>06/09/2026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58DE330-4B88-4E90-9D05-1FCE26ADDE61}" type="slidenum">
              <a:rPr lang="en-GB" smtClean="0"/>
              <a:t>‹#›</a:t>
            </a:fld>
            <a:endParaRPr lang="en-GB"/>
          </a:p>
        </p:txBody>
      </p:sp>
    </p:spTree>
    <p:extLst>
      <p:ext uri="{BB962C8B-B14F-4D97-AF65-F5344CB8AC3E}">
        <p14:creationId xmlns:p14="http://schemas.microsoft.com/office/powerpoint/2010/main" val="17331071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8DE330-4B88-4E90-9D05-1FCE26ADDE6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105172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2</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also have virtual tours which are available on the website</a:t>
            </a:r>
          </a:p>
        </p:txBody>
      </p:sp>
      <p:sp>
        <p:nvSpPr>
          <p:cNvPr id="4" name="Slide Number Placeholder 3"/>
          <p:cNvSpPr>
            <a:spLocks noGrp="1"/>
          </p:cNvSpPr>
          <p:nvPr>
            <p:ph type="sldNum" sz="quarter" idx="10"/>
          </p:nvPr>
        </p:nvSpPr>
        <p:spPr/>
        <p:txBody>
          <a:bodyPr/>
          <a:lstStyle/>
          <a:p>
            <a:fld id="{858DE330-4B88-4E90-9D05-1FCE26ADDE61}" type="slidenum">
              <a:rPr lang="en-GB" smtClean="0"/>
              <a:t>3</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Place:  the more you immerse a young person – the more memorable it is, the more impactful the experience</a:t>
            </a:r>
          </a:p>
        </p:txBody>
      </p:sp>
      <p:sp>
        <p:nvSpPr>
          <p:cNvPr id="4" name="Slide Number Placeholder 3"/>
          <p:cNvSpPr>
            <a:spLocks noGrp="1"/>
          </p:cNvSpPr>
          <p:nvPr>
            <p:ph type="sldNum" sz="quarter" idx="10"/>
          </p:nvPr>
        </p:nvSpPr>
        <p:spPr/>
        <p:txBody>
          <a:bodyPr/>
          <a:lstStyle/>
          <a:p>
            <a:fld id="{858DE330-4B88-4E90-9D05-1FCE26ADDE61}" type="slidenum">
              <a:rPr lang="en-GB" smtClean="0"/>
              <a:t>4</a:t>
            </a:fld>
            <a:endParaRPr lang="en-GB"/>
          </a:p>
        </p:txBody>
      </p:sp>
    </p:spTree>
    <p:extLst>
      <p:ext uri="{BB962C8B-B14F-4D97-AF65-F5344CB8AC3E}">
        <p14:creationId xmlns:p14="http://schemas.microsoft.com/office/powerpoint/2010/main" val="5832825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8DE330-4B88-4E90-9D05-1FCE26ADDE61}" type="slidenum">
              <a:rPr lang="en-GB" smtClean="0"/>
              <a:t>5</a:t>
            </a:fld>
            <a:endParaRPr lang="en-GB"/>
          </a:p>
        </p:txBody>
      </p:sp>
    </p:spTree>
    <p:extLst>
      <p:ext uri="{BB962C8B-B14F-4D97-AF65-F5344CB8AC3E}">
        <p14:creationId xmlns:p14="http://schemas.microsoft.com/office/powerpoint/2010/main" val="5832825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Lots of space to play</a:t>
            </a:r>
          </a:p>
        </p:txBody>
      </p:sp>
      <p:sp>
        <p:nvSpPr>
          <p:cNvPr id="4" name="Slide Number Placeholder 3"/>
          <p:cNvSpPr>
            <a:spLocks noGrp="1"/>
          </p:cNvSpPr>
          <p:nvPr>
            <p:ph type="sldNum" sz="quarter" idx="10"/>
          </p:nvPr>
        </p:nvSpPr>
        <p:spPr/>
        <p:txBody>
          <a:bodyPr/>
          <a:lstStyle/>
          <a:p>
            <a:fld id="{858DE330-4B88-4E90-9D05-1FCE26ADDE61}" type="slidenum">
              <a:rPr lang="en-GB" smtClean="0"/>
              <a:t>6</a:t>
            </a:fld>
            <a:endParaRPr lang="en-GB"/>
          </a:p>
        </p:txBody>
      </p:sp>
    </p:spTree>
    <p:extLst>
      <p:ext uri="{BB962C8B-B14F-4D97-AF65-F5344CB8AC3E}">
        <p14:creationId xmlns:p14="http://schemas.microsoft.com/office/powerpoint/2010/main" val="583282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Place is important.  So to are the activities – the things they do.  </a:t>
            </a:r>
          </a:p>
          <a:p>
            <a:r>
              <a:rPr lang="en-GB" dirty="0"/>
              <a:t>Creating something original based on a topic / stimulus: </a:t>
            </a:r>
          </a:p>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7</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8</a:t>
            </a:fld>
            <a:endParaRPr lang="en-GB"/>
          </a:p>
        </p:txBody>
      </p:sp>
    </p:spTree>
    <p:extLst>
      <p:ext uri="{BB962C8B-B14F-4D97-AF65-F5344CB8AC3E}">
        <p14:creationId xmlns:p14="http://schemas.microsoft.com/office/powerpoint/2010/main" val="29248788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People – helping young people.  Often quite anxious.  Express themselves.  </a:t>
            </a:r>
          </a:p>
        </p:txBody>
      </p:sp>
      <p:sp>
        <p:nvSpPr>
          <p:cNvPr id="4" name="Slide Number Placeholder 3"/>
          <p:cNvSpPr>
            <a:spLocks noGrp="1"/>
          </p:cNvSpPr>
          <p:nvPr>
            <p:ph type="sldNum" sz="quarter" idx="10"/>
          </p:nvPr>
        </p:nvSpPr>
        <p:spPr/>
        <p:txBody>
          <a:bodyPr/>
          <a:lstStyle/>
          <a:p>
            <a:fld id="{858DE330-4B88-4E90-9D05-1FCE26ADDE61}" type="slidenum">
              <a:rPr lang="en-GB" smtClean="0"/>
              <a:t>9</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Develop independence &amp; critical thinking skills</a:t>
            </a:r>
          </a:p>
          <a:p>
            <a:endParaRPr lang="en-GB" dirty="0"/>
          </a:p>
          <a:p>
            <a:r>
              <a:rPr lang="en-GB" dirty="0"/>
              <a:t>Try new things and stick at them</a:t>
            </a:r>
          </a:p>
          <a:p>
            <a:endParaRPr lang="en-GB" dirty="0"/>
          </a:p>
          <a:p>
            <a:r>
              <a:rPr lang="en-GB" dirty="0"/>
              <a:t>Boost cohesion and sense of belonging</a:t>
            </a:r>
          </a:p>
          <a:p>
            <a:endParaRPr lang="en-GB" dirty="0"/>
          </a:p>
          <a:p>
            <a:r>
              <a:rPr lang="en-GB" dirty="0"/>
              <a:t>Professionally equipped studios</a:t>
            </a:r>
          </a:p>
          <a:p>
            <a:endParaRPr lang="en-GB" dirty="0"/>
          </a:p>
          <a:p>
            <a:r>
              <a:rPr lang="en-GB" dirty="0"/>
              <a:t>All inclusive – no hidden extras</a:t>
            </a:r>
          </a:p>
          <a:p>
            <a:endParaRPr lang="en-GB" dirty="0"/>
          </a:p>
          <a:p>
            <a:r>
              <a:rPr lang="en-GB" dirty="0"/>
              <a:t>School &amp; centre staff work as one team to provide the best experience. </a:t>
            </a:r>
          </a:p>
          <a:p>
            <a:endParaRPr lang="en-GB" dirty="0"/>
          </a:p>
          <a:p>
            <a:r>
              <a:rPr lang="en-GB" dirty="0"/>
              <a:t>A warm welcome awaits – the centre soon becomes a home away from home.</a:t>
            </a:r>
          </a:p>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10</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11</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12</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13</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14</a:t>
            </a:fld>
            <a:endParaRPr lang="en-GB"/>
          </a:p>
        </p:txBody>
      </p:sp>
    </p:spTree>
    <p:extLst>
      <p:ext uri="{BB962C8B-B14F-4D97-AF65-F5344CB8AC3E}">
        <p14:creationId xmlns:p14="http://schemas.microsoft.com/office/powerpoint/2010/main" val="27150070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15</a:t>
            </a:fld>
            <a:endParaRPr lang="en-GB"/>
          </a:p>
        </p:txBody>
      </p:sp>
    </p:spTree>
    <p:extLst>
      <p:ext uri="{BB962C8B-B14F-4D97-AF65-F5344CB8AC3E}">
        <p14:creationId xmlns:p14="http://schemas.microsoft.com/office/powerpoint/2010/main" val="17882032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16</a:t>
            </a:fld>
            <a:endParaRPr lang="en-GB"/>
          </a:p>
        </p:txBody>
      </p:sp>
    </p:spTree>
    <p:extLst>
      <p:ext uri="{BB962C8B-B14F-4D97-AF65-F5344CB8AC3E}">
        <p14:creationId xmlns:p14="http://schemas.microsoft.com/office/powerpoint/2010/main" val="846046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17</a:t>
            </a:fld>
            <a:endParaRPr lang="en-GB"/>
          </a:p>
        </p:txBody>
      </p:sp>
    </p:spTree>
    <p:extLst>
      <p:ext uri="{BB962C8B-B14F-4D97-AF65-F5344CB8AC3E}">
        <p14:creationId xmlns:p14="http://schemas.microsoft.com/office/powerpoint/2010/main" val="35986695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18</a:t>
            </a:fld>
            <a:endParaRPr lang="en-GB"/>
          </a:p>
        </p:txBody>
      </p:sp>
    </p:spTree>
    <p:extLst>
      <p:ext uri="{BB962C8B-B14F-4D97-AF65-F5344CB8AC3E}">
        <p14:creationId xmlns:p14="http://schemas.microsoft.com/office/powerpoint/2010/main" val="34769451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endParaRPr lang="en-GB" dirty="0"/>
          </a:p>
        </p:txBody>
      </p:sp>
      <p:sp>
        <p:nvSpPr>
          <p:cNvPr id="4" name="Slide Number Placeholder 3"/>
          <p:cNvSpPr>
            <a:spLocks noGrp="1"/>
          </p:cNvSpPr>
          <p:nvPr>
            <p:ph type="sldNum" sz="quarter" idx="10"/>
          </p:nvPr>
        </p:nvSpPr>
        <p:spPr/>
        <p:txBody>
          <a:bodyPr/>
          <a:lstStyle/>
          <a:p>
            <a:fld id="{858DE330-4B88-4E90-9D05-1FCE26ADDE61}" type="slidenum">
              <a:rPr lang="en-GB" smtClean="0"/>
              <a:t>19</a:t>
            </a:fld>
            <a:endParaRPr lang="en-GB"/>
          </a:p>
        </p:txBody>
      </p:sp>
    </p:spTree>
    <p:extLst>
      <p:ext uri="{BB962C8B-B14F-4D97-AF65-F5344CB8AC3E}">
        <p14:creationId xmlns:p14="http://schemas.microsoft.com/office/powerpoint/2010/main" val="38500515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4D3FA5B-D1AD-4EEE-9CF9-1743B00EF8C4}"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177036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D3FA5B-D1AD-4EEE-9CF9-1743B00EF8C4}"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8079141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D3FA5B-D1AD-4EEE-9CF9-1743B00EF8C4}"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2220080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4D3FA5B-D1AD-4EEE-9CF9-1743B00EF8C4}" type="datetimeFigureOut">
              <a:rPr lang="en-GB" smtClean="0"/>
              <a:t>06/09/2026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3704705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4D3FA5B-D1AD-4EEE-9CF9-1743B00EF8C4}" type="datetimeFigureOut">
              <a:rPr lang="en-GB" smtClean="0"/>
              <a:t>06/09/2026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38392470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4D3FA5B-D1AD-4EEE-9CF9-1743B00EF8C4}" type="datetimeFigureOut">
              <a:rPr lang="en-GB" smtClean="0"/>
              <a:t>06/09/2026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3510613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D3FA5B-D1AD-4EEE-9CF9-1743B00EF8C4}" type="datetimeFigureOut">
              <a:rPr lang="en-GB" smtClean="0"/>
              <a:t>06/09/2026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24834031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D3FA5B-D1AD-4EEE-9CF9-1743B00EF8C4}" type="datetimeFigureOut">
              <a:rPr lang="en-GB" smtClean="0"/>
              <a:t>06/09/2026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3793788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D3FA5B-D1AD-4EEE-9CF9-1743B00EF8C4}" type="datetimeFigureOut">
              <a:rPr lang="en-GB" smtClean="0"/>
              <a:t>06/09/2026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329292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D3FA5B-D1AD-4EEE-9CF9-1743B00EF8C4}"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30721975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D3FA5B-D1AD-4EEE-9CF9-1743B00EF8C4}"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E3298F-9AEA-498C-B3C9-F3C52A8CD258}" type="slidenum">
              <a:rPr lang="en-GB" smtClean="0"/>
              <a:t>‹#›</a:t>
            </a:fld>
            <a:endParaRPr lang="en-GB"/>
          </a:p>
        </p:txBody>
      </p:sp>
    </p:spTree>
    <p:extLst>
      <p:ext uri="{BB962C8B-B14F-4D97-AF65-F5344CB8AC3E}">
        <p14:creationId xmlns:p14="http://schemas.microsoft.com/office/powerpoint/2010/main" val="1143715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D3FA5B-D1AD-4EEE-9CF9-1743B00EF8C4}" type="datetimeFigureOut">
              <a:rPr lang="en-GB" smtClean="0"/>
              <a:t>06/09/2026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E3298F-9AEA-498C-B3C9-F3C52A8CD258}" type="slidenum">
              <a:rPr lang="en-GB" smtClean="0"/>
              <a:t>‹#›</a:t>
            </a:fld>
            <a:endParaRPr lang="en-GB"/>
          </a:p>
        </p:txBody>
      </p:sp>
    </p:spTree>
    <p:extLst>
      <p:ext uri="{BB962C8B-B14F-4D97-AF65-F5344CB8AC3E}">
        <p14:creationId xmlns:p14="http://schemas.microsoft.com/office/powerpoint/2010/main" val="80487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microsoft.com/office/2007/relationships/hdphoto" Target="../media/hdphoto1.wdp"/><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image" Target="../media/image15.jpeg"/><Relationship Id="rId3" Type="http://schemas.openxmlformats.org/officeDocument/2006/relationships/image" Target="../media/image3.jpeg"/><Relationship Id="rId7" Type="http://schemas.openxmlformats.org/officeDocument/2006/relationships/image" Target="../media/image9.jpeg"/><Relationship Id="rId12"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5" Type="http://schemas.microsoft.com/office/2007/relationships/hdphoto" Target="../media/hdphoto1.wdp"/><Relationship Id="rId10" Type="http://schemas.openxmlformats.org/officeDocument/2006/relationships/image" Target="../media/image12.jpg"/><Relationship Id="rId4" Type="http://schemas.openxmlformats.org/officeDocument/2006/relationships/image" Target="../media/image6.jpeg"/><Relationship Id="rId9" Type="http://schemas.openxmlformats.org/officeDocument/2006/relationships/image" Target="../media/image11.jpeg"/><Relationship Id="rId1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jpeg"/><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jpeg"/><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jpeg"/><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jpeg"/><Relationship Id="rId4" Type="http://schemas.openxmlformats.org/officeDocument/2006/relationships/image" Target="../media/image12.jpg"/></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7" Type="http://schemas.microsoft.com/office/2007/relationships/hdphoto" Target="../media/hdphoto1.wdp"/><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24.jpeg"/><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26.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jpeg"/><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jpeg"/><Relationship Id="rId4" Type="http://schemas.openxmlformats.org/officeDocument/2006/relationships/image" Target="../media/image27.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8.png"/><Relationship Id="rId5" Type="http://schemas.microsoft.com/office/2007/relationships/hdphoto" Target="../media/hdphoto1.wdp"/><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9D42F40-8564-4509-8FE0-D4FFB3F324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545" y="0"/>
            <a:ext cx="10290049" cy="6858000"/>
          </a:xfrm>
          <a:prstGeom prst="rect">
            <a:avLst/>
          </a:prstGeom>
        </p:spPr>
      </p:pic>
      <p:sp>
        <p:nvSpPr>
          <p:cNvPr id="4" name="TextBox 3"/>
          <p:cNvSpPr txBox="1"/>
          <p:nvPr/>
        </p:nvSpPr>
        <p:spPr>
          <a:xfrm>
            <a:off x="611560" y="1530197"/>
            <a:ext cx="792088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Arrow: Pentagon 6">
            <a:extLst>
              <a:ext uri="{FF2B5EF4-FFF2-40B4-BE49-F238E27FC236}">
                <a16:creationId xmlns:a16="http://schemas.microsoft.com/office/drawing/2014/main" id="{CC098430-4187-4A87-B71B-1F5CAC8AECC6}"/>
              </a:ext>
            </a:extLst>
          </p:cNvPr>
          <p:cNvSpPr/>
          <p:nvPr/>
        </p:nvSpPr>
        <p:spPr>
          <a:xfrm rot="10800000">
            <a:off x="6012160" y="229023"/>
            <a:ext cx="3384376" cy="1067039"/>
          </a:xfrm>
          <a:prstGeom prst="homePlate">
            <a:avLst/>
          </a:prstGeom>
          <a:solidFill>
            <a:schemeClr val="bg1"/>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pic>
        <p:nvPicPr>
          <p:cNvPr id="12" name="Picture 11"/>
          <p:cNvPicPr>
            <a:picLocks noChangeAspect="1"/>
          </p:cNvPicPr>
          <p:nvPr/>
        </p:nvPicPr>
        <p:blipFill>
          <a:blip r:embed="rId4" cstate="email">
            <a:clrChange>
              <a:clrFrom>
                <a:srgbClr val="D2D2D2"/>
              </a:clrFrom>
              <a:clrTo>
                <a:srgbClr val="D2D2D2">
                  <a:alpha val="0"/>
                </a:srgbClr>
              </a:clrTo>
            </a:clrChange>
            <a:extLst>
              <a:ext uri="{BEBA8EAE-BF5A-486C-A8C5-ECC9F3942E4B}">
                <a14:imgProps xmlns:a14="http://schemas.microsoft.com/office/drawing/2010/main">
                  <a14:imgLayer r:embed="rId5">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6660232" y="353847"/>
            <a:ext cx="2088232" cy="792385"/>
          </a:xfrm>
          <a:prstGeom prst="rect">
            <a:avLst/>
          </a:prstGeom>
        </p:spPr>
      </p:pic>
      <p:sp>
        <p:nvSpPr>
          <p:cNvPr id="13" name="Arrow: Pentagon 12">
            <a:extLst>
              <a:ext uri="{FF2B5EF4-FFF2-40B4-BE49-F238E27FC236}">
                <a16:creationId xmlns:a16="http://schemas.microsoft.com/office/drawing/2014/main" id="{DE3D68D1-28F4-4DBF-A57C-BF2335B5E18D}"/>
              </a:ext>
            </a:extLst>
          </p:cNvPr>
          <p:cNvSpPr/>
          <p:nvPr/>
        </p:nvSpPr>
        <p:spPr>
          <a:xfrm>
            <a:off x="-55012" y="5505796"/>
            <a:ext cx="7291308" cy="1067039"/>
          </a:xfrm>
          <a:prstGeom prst="homePlate">
            <a:avLst/>
          </a:prstGeom>
          <a:solidFill>
            <a:schemeClr val="bg1"/>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8064A2">
                    <a:lumMod val="50000"/>
                  </a:srgbClr>
                </a:solidFill>
                <a:effectLst/>
                <a:uLnTx/>
                <a:uFillTx/>
                <a:latin typeface="Arial Narrow" panose="020B0606020202030204" pitchFamily="34" charset="0"/>
                <a:ea typeface="+mn-ea"/>
                <a:cs typeface="Arial" panose="020B0604020202020204" pitchFamily="34" charset="0"/>
              </a:rPr>
              <a:t>  INGESTRE HALL RESIDENTIAL ARTS CENTRE</a:t>
            </a:r>
          </a:p>
          <a:p>
            <a:pPr>
              <a:defRPr/>
            </a:pPr>
            <a:r>
              <a:rPr lang="en-GB" sz="2400" b="1">
                <a:solidFill>
                  <a:srgbClr val="8064A2"/>
                </a:solidFill>
                <a:latin typeface="Arial Narrow"/>
                <a:cs typeface="Arial"/>
              </a:rPr>
              <a:t> </a:t>
            </a:r>
            <a:r>
              <a:rPr lang="en-GB" sz="2400" b="1">
                <a:solidFill>
                  <a:schemeClr val="tx1"/>
                </a:solidFill>
                <a:latin typeface="Arial Narrow"/>
                <a:cs typeface="Arial"/>
              </a:rPr>
              <a:t>14</a:t>
            </a:r>
            <a:r>
              <a:rPr lang="en-GB" sz="2400" b="1" baseline="30000">
                <a:solidFill>
                  <a:schemeClr val="tx1"/>
                </a:solidFill>
                <a:latin typeface="Arial Narrow"/>
                <a:cs typeface="Arial"/>
              </a:rPr>
              <a:t>th</a:t>
            </a:r>
            <a:r>
              <a:rPr lang="en-GB" sz="2400" b="1">
                <a:solidFill>
                  <a:schemeClr val="tx1"/>
                </a:solidFill>
                <a:latin typeface="Arial Narrow"/>
                <a:cs typeface="Arial"/>
              </a:rPr>
              <a:t>-16</a:t>
            </a:r>
            <a:r>
              <a:rPr lang="en-GB" sz="2400" b="1" baseline="30000">
                <a:solidFill>
                  <a:schemeClr val="tx1"/>
                </a:solidFill>
                <a:latin typeface="Arial Narrow"/>
                <a:cs typeface="Arial"/>
              </a:rPr>
              <a:t>th</a:t>
            </a:r>
            <a:r>
              <a:rPr lang="en-GB" sz="2400" b="1">
                <a:solidFill>
                  <a:schemeClr val="tx1"/>
                </a:solidFill>
                <a:latin typeface="Arial Narrow"/>
                <a:cs typeface="Arial"/>
              </a:rPr>
              <a:t>  October 2026</a:t>
            </a:r>
            <a:endParaRPr lang="en-GB" sz="2400" b="1" i="0" u="none" strike="noStrike" kern="1200" cap="none" spc="0" normalizeH="0" baseline="0" noProof="0" dirty="0">
              <a:ln>
                <a:noFill/>
              </a:ln>
              <a:solidFill>
                <a:schemeClr val="tx1"/>
              </a:solidFill>
              <a:effectLst/>
              <a:uLnTx/>
              <a:uFillTx/>
              <a:latin typeface="Arial Narrow" panose="020B0606020202030204" pitchFamily="34" charset="0"/>
              <a:cs typeface="Arial" panose="020B0604020202020204" pitchFamily="34" charset="0"/>
            </a:endParaRPr>
          </a:p>
        </p:txBody>
      </p:sp>
    </p:spTree>
    <p:extLst>
      <p:ext uri="{BB962C8B-B14F-4D97-AF65-F5344CB8AC3E}">
        <p14:creationId xmlns:p14="http://schemas.microsoft.com/office/powerpoint/2010/main" val="26935717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INGESTRE HALL:   CENTRE FACTS</a:t>
            </a:r>
          </a:p>
        </p:txBody>
      </p:sp>
      <p:pic>
        <p:nvPicPr>
          <p:cNvPr id="8" name="Content Placeholder 7"/>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6804248" y="332656"/>
            <a:ext cx="1997984" cy="719132"/>
          </a:xfrm>
        </p:spPr>
      </p:pic>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5" name="TextBox 4"/>
          <p:cNvSpPr txBox="1"/>
          <p:nvPr/>
        </p:nvSpPr>
        <p:spPr>
          <a:xfrm>
            <a:off x="404357" y="1428981"/>
            <a:ext cx="3461843" cy="1477328"/>
          </a:xfrm>
          <a:prstGeom prst="rect">
            <a:avLst/>
          </a:prstGeom>
          <a:noFill/>
        </p:spPr>
        <p:txBody>
          <a:bodyPr wrap="square" rtlCol="0">
            <a:spAutoFit/>
          </a:bodyPr>
          <a:lstStyle/>
          <a:p>
            <a:r>
              <a:rPr lang="en-GB" b="1" dirty="0"/>
              <a:t>Location</a:t>
            </a:r>
          </a:p>
          <a:p>
            <a:r>
              <a:rPr lang="en-GB" dirty="0"/>
              <a:t>A 400 year old Jacobean mansion creating a dramatic backdrop for creative &amp; expressive arts.  </a:t>
            </a:r>
          </a:p>
          <a:p>
            <a:r>
              <a:rPr lang="en-GB" dirty="0"/>
              <a:t>Ingestre, Staffordshire, ST18 0RF</a:t>
            </a:r>
          </a:p>
        </p:txBody>
      </p:sp>
      <p:pic>
        <p:nvPicPr>
          <p:cNvPr id="15" name="Picture 1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66200" y="1356475"/>
            <a:ext cx="5075553" cy="2880320"/>
          </a:xfrm>
          <a:prstGeom prst="rect">
            <a:avLst/>
          </a:prstGeom>
        </p:spPr>
      </p:pic>
      <p:grpSp>
        <p:nvGrpSpPr>
          <p:cNvPr id="16" name="Group 15"/>
          <p:cNvGrpSpPr/>
          <p:nvPr/>
        </p:nvGrpSpPr>
        <p:grpSpPr>
          <a:xfrm>
            <a:off x="4788025" y="4509120"/>
            <a:ext cx="3816423" cy="1171278"/>
            <a:chOff x="5148065" y="4437112"/>
            <a:chExt cx="3797632" cy="1296144"/>
          </a:xfrm>
        </p:grpSpPr>
        <p:sp>
          <p:nvSpPr>
            <p:cNvPr id="9" name="Rounded Rectangle 8"/>
            <p:cNvSpPr/>
            <p:nvPr/>
          </p:nvSpPr>
          <p:spPr>
            <a:xfrm>
              <a:off x="5148065" y="4437112"/>
              <a:ext cx="3797632" cy="1296144"/>
            </a:xfrm>
            <a:prstGeom prst="roundRect">
              <a:avLst/>
            </a:prstGeom>
            <a:solidFill>
              <a:srgbClr val="76B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76B900"/>
                </a:solidFill>
              </a:endParaRPr>
            </a:p>
          </p:txBody>
        </p:sp>
        <p:sp>
          <p:nvSpPr>
            <p:cNvPr id="12" name="TextBox 11"/>
            <p:cNvSpPr txBox="1"/>
            <p:nvPr/>
          </p:nvSpPr>
          <p:spPr>
            <a:xfrm>
              <a:off x="5246681" y="4623519"/>
              <a:ext cx="3600399" cy="923330"/>
            </a:xfrm>
            <a:prstGeom prst="rect">
              <a:avLst/>
            </a:prstGeom>
            <a:noFill/>
          </p:spPr>
          <p:txBody>
            <a:bodyPr wrap="square" rtlCol="0">
              <a:spAutoFit/>
            </a:bodyPr>
            <a:lstStyle/>
            <a:p>
              <a:pPr algn="r"/>
              <a:r>
                <a:rPr lang="en-GB" b="1" dirty="0">
                  <a:solidFill>
                    <a:schemeClr val="bg1"/>
                  </a:solidFill>
                </a:rPr>
                <a:t>90 single beds</a:t>
              </a:r>
            </a:p>
            <a:p>
              <a:pPr algn="r"/>
              <a:r>
                <a:rPr lang="en-GB" b="1" dirty="0">
                  <a:solidFill>
                    <a:schemeClr val="bg1"/>
                  </a:solidFill>
                </a:rPr>
                <a:t>Dorms of 4 to 11</a:t>
              </a:r>
            </a:p>
            <a:p>
              <a:pPr algn="r"/>
              <a:r>
                <a:rPr lang="en-GB" b="1" dirty="0">
                  <a:solidFill>
                    <a:schemeClr val="bg1"/>
                  </a:solidFill>
                </a:rPr>
                <a:t>Groups of 50+ have sole occupancy</a:t>
              </a:r>
            </a:p>
          </p:txBody>
        </p:sp>
        <p:pic>
          <p:nvPicPr>
            <p:cNvPr id="14" name="Picture 13"/>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5508104" y="4553279"/>
              <a:ext cx="1207825" cy="603913"/>
            </a:xfrm>
            <a:prstGeom prst="rect">
              <a:avLst/>
            </a:prstGeom>
          </p:spPr>
        </p:pic>
      </p:grpSp>
      <p:sp>
        <p:nvSpPr>
          <p:cNvPr id="17" name="TextBox 16"/>
          <p:cNvSpPr txBox="1"/>
          <p:nvPr/>
        </p:nvSpPr>
        <p:spPr>
          <a:xfrm>
            <a:off x="419141" y="3057452"/>
            <a:ext cx="3024336" cy="1200329"/>
          </a:xfrm>
          <a:prstGeom prst="rect">
            <a:avLst/>
          </a:prstGeom>
          <a:noFill/>
        </p:spPr>
        <p:txBody>
          <a:bodyPr wrap="square" rtlCol="0">
            <a:spAutoFit/>
          </a:bodyPr>
          <a:lstStyle/>
          <a:p>
            <a:r>
              <a:rPr lang="en-GB" b="1" dirty="0"/>
              <a:t>Outside</a:t>
            </a:r>
          </a:p>
          <a:p>
            <a:r>
              <a:rPr lang="en-GB" dirty="0"/>
              <a:t>26 acres of landscaped gardens.  Plenty of safe space to play.</a:t>
            </a:r>
          </a:p>
        </p:txBody>
      </p:sp>
      <p:sp>
        <p:nvSpPr>
          <p:cNvPr id="18" name="TextBox 17"/>
          <p:cNvSpPr txBox="1"/>
          <p:nvPr/>
        </p:nvSpPr>
        <p:spPr>
          <a:xfrm>
            <a:off x="385310" y="4480191"/>
            <a:ext cx="4186689" cy="1200329"/>
          </a:xfrm>
          <a:prstGeom prst="rect">
            <a:avLst/>
          </a:prstGeom>
          <a:noFill/>
        </p:spPr>
        <p:txBody>
          <a:bodyPr wrap="square" rtlCol="0">
            <a:spAutoFit/>
          </a:bodyPr>
          <a:lstStyle/>
          <a:p>
            <a:r>
              <a:rPr lang="en-GB" b="1" dirty="0"/>
              <a:t>Inside</a:t>
            </a:r>
          </a:p>
          <a:p>
            <a:r>
              <a:rPr lang="en-GB" dirty="0"/>
              <a:t>Professionally equipped studios, including recording studio, live performance space and animation suites.</a:t>
            </a:r>
          </a:p>
        </p:txBody>
      </p:sp>
      <p:pic>
        <p:nvPicPr>
          <p:cNvPr id="19" name="Picture 18">
            <a:extLst>
              <a:ext uri="{FF2B5EF4-FFF2-40B4-BE49-F238E27FC236}">
                <a16:creationId xmlns:a16="http://schemas.microsoft.com/office/drawing/2014/main" id="{CAC4BDC6-8246-4835-9E91-8F5F47553863}"/>
              </a:ext>
            </a:extLst>
          </p:cNvPr>
          <p:cNvPicPr>
            <a:picLocks noChangeAspect="1"/>
          </p:cNvPicPr>
          <p:nvPr/>
        </p:nvPicPr>
        <p:blipFill>
          <a:blip r:embed="rId6" cstate="screen">
            <a:clrChange>
              <a:clrFrom>
                <a:srgbClr val="D2D2D2"/>
              </a:clrFrom>
              <a:clrTo>
                <a:srgbClr val="D2D2D2">
                  <a:alpha val="0"/>
                </a:srgbClr>
              </a:clrTo>
            </a:clrChange>
            <a:extLst>
              <a:ext uri="{BEBA8EAE-BF5A-486C-A8C5-ECC9F3942E4B}">
                <a14:imgProps xmlns:a14="http://schemas.microsoft.com/office/drawing/2010/main">
                  <a14:imgLayer r:embed="rId7">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588224" y="5842550"/>
            <a:ext cx="2088232" cy="792385"/>
          </a:xfrm>
          <a:prstGeom prst="rect">
            <a:avLst/>
          </a:prstGeom>
        </p:spPr>
      </p:pic>
    </p:spTree>
    <p:extLst>
      <p:ext uri="{BB962C8B-B14F-4D97-AF65-F5344CB8AC3E}">
        <p14:creationId xmlns:p14="http://schemas.microsoft.com/office/powerpoint/2010/main" val="17106364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INGESTRE HALL</a:t>
            </a:r>
          </a:p>
        </p:txBody>
      </p:sp>
      <p:pic>
        <p:nvPicPr>
          <p:cNvPr id="8" name="Content Placeholder 7"/>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6804248" y="332656"/>
            <a:ext cx="1997984" cy="719132"/>
          </a:xfrm>
        </p:spPr>
      </p:pic>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pic>
        <p:nvPicPr>
          <p:cNvPr id="21" name="Picture 2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504" y="1366645"/>
            <a:ext cx="2880320" cy="1918339"/>
          </a:xfrm>
          <a:prstGeom prst="rect">
            <a:avLst/>
          </a:prstGeom>
        </p:spPr>
      </p:pic>
      <p:pic>
        <p:nvPicPr>
          <p:cNvPr id="22" name="Picture 2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7504" y="3429000"/>
            <a:ext cx="2880320" cy="1918339"/>
          </a:xfrm>
          <a:prstGeom prst="rect">
            <a:avLst/>
          </a:prstGeom>
        </p:spPr>
      </p:pic>
      <p:pic>
        <p:nvPicPr>
          <p:cNvPr id="23" name="Picture 2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131840" y="1366647"/>
            <a:ext cx="2880320" cy="1918337"/>
          </a:xfrm>
          <a:prstGeom prst="rect">
            <a:avLst/>
          </a:prstGeom>
        </p:spPr>
      </p:pic>
      <p:pic>
        <p:nvPicPr>
          <p:cNvPr id="24" name="Picture 23"/>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131839" y="3429000"/>
            <a:ext cx="2880000" cy="1920000"/>
          </a:xfrm>
          <a:prstGeom prst="rect">
            <a:avLst/>
          </a:prstGeom>
        </p:spPr>
      </p:pic>
      <p:pic>
        <p:nvPicPr>
          <p:cNvPr id="26" name="Picture 2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156176" y="1360173"/>
            <a:ext cx="2880000" cy="1920000"/>
          </a:xfrm>
          <a:prstGeom prst="rect">
            <a:avLst/>
          </a:prstGeom>
        </p:spPr>
      </p:pic>
      <p:pic>
        <p:nvPicPr>
          <p:cNvPr id="32" name="Picture 31"/>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23528" y="5980979"/>
            <a:ext cx="1654543" cy="562545"/>
          </a:xfrm>
          <a:prstGeom prst="rect">
            <a:avLst/>
          </a:prstGeom>
        </p:spPr>
      </p:pic>
      <p:pic>
        <p:nvPicPr>
          <p:cNvPr id="33" name="Picture 3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230921" y="5805264"/>
            <a:ext cx="972927" cy="972927"/>
          </a:xfrm>
          <a:prstGeom prst="rect">
            <a:avLst/>
          </a:prstGeom>
        </p:spPr>
      </p:pic>
      <p:pic>
        <p:nvPicPr>
          <p:cNvPr id="34" name="Picture 33"/>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3275856" y="5949280"/>
            <a:ext cx="1767968" cy="772906"/>
          </a:xfrm>
          <a:prstGeom prst="rect">
            <a:avLst/>
          </a:prstGeom>
        </p:spPr>
      </p:pic>
      <p:pic>
        <p:nvPicPr>
          <p:cNvPr id="35" name="Picture 34"/>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5098242" y="5809742"/>
            <a:ext cx="1201950" cy="931626"/>
          </a:xfrm>
          <a:prstGeom prst="rect">
            <a:avLst/>
          </a:prstGeom>
        </p:spPr>
      </p:pic>
      <p:pic>
        <p:nvPicPr>
          <p:cNvPr id="3" name="Picture 2"/>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6156177" y="3429000"/>
            <a:ext cx="2879999" cy="1918800"/>
          </a:xfrm>
          <a:prstGeom prst="rect">
            <a:avLst/>
          </a:prstGeom>
        </p:spPr>
      </p:pic>
      <p:pic>
        <p:nvPicPr>
          <p:cNvPr id="16" name="Picture 15">
            <a:extLst>
              <a:ext uri="{FF2B5EF4-FFF2-40B4-BE49-F238E27FC236}">
                <a16:creationId xmlns:a16="http://schemas.microsoft.com/office/drawing/2014/main" id="{7D6696A6-5B79-40D8-8264-B407206DAE10}"/>
              </a:ext>
            </a:extLst>
          </p:cNvPr>
          <p:cNvPicPr>
            <a:picLocks noChangeAspect="1"/>
          </p:cNvPicPr>
          <p:nvPr/>
        </p:nvPicPr>
        <p:blipFill>
          <a:blip r:embed="rId14" cstate="screen">
            <a:clrChange>
              <a:clrFrom>
                <a:srgbClr val="D2D2D2"/>
              </a:clrFrom>
              <a:clrTo>
                <a:srgbClr val="D2D2D2">
                  <a:alpha val="0"/>
                </a:srgbClr>
              </a:clrTo>
            </a:clrChange>
            <a:extLst>
              <a:ext uri="{BEBA8EAE-BF5A-486C-A8C5-ECC9F3942E4B}">
                <a14:imgProps xmlns:a14="http://schemas.microsoft.com/office/drawing/2010/main">
                  <a14:imgLayer r:embed="rId15">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588224" y="5842550"/>
            <a:ext cx="2088232" cy="792385"/>
          </a:xfrm>
          <a:prstGeom prst="rect">
            <a:avLst/>
          </a:prstGeom>
        </p:spPr>
      </p:pic>
    </p:spTree>
    <p:extLst>
      <p:ext uri="{BB962C8B-B14F-4D97-AF65-F5344CB8AC3E}">
        <p14:creationId xmlns:p14="http://schemas.microsoft.com/office/powerpoint/2010/main" val="32644223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rot="-60000">
            <a:off x="-980782" y="-290955"/>
            <a:ext cx="11119770" cy="7413180"/>
          </a:xfrm>
        </p:spPr>
      </p:pic>
    </p:spTree>
    <p:extLst>
      <p:ext uri="{BB962C8B-B14F-4D97-AF65-F5344CB8AC3E}">
        <p14:creationId xmlns:p14="http://schemas.microsoft.com/office/powerpoint/2010/main" val="694968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a:extLst>
              <a:ext uri="{28A0092B-C50C-407E-A947-70E740481C1C}">
                <a14:useLocalDpi xmlns:a14="http://schemas.microsoft.com/office/drawing/2010/main"/>
              </a:ext>
            </a:extLst>
          </a:blip>
          <a:stretch>
            <a:fillRect/>
          </a:stretch>
        </p:blipFill>
        <p:spPr>
          <a:xfrm>
            <a:off x="-555054" y="0"/>
            <a:ext cx="10287000" cy="6858000"/>
          </a:xfrm>
        </p:spPr>
      </p:pic>
    </p:spTree>
    <p:extLst>
      <p:ext uri="{BB962C8B-B14F-4D97-AF65-F5344CB8AC3E}">
        <p14:creationId xmlns:p14="http://schemas.microsoft.com/office/powerpoint/2010/main" val="3962433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555054" y="0"/>
            <a:ext cx="10287000" cy="6858000"/>
          </a:xfrm>
        </p:spPr>
      </p:pic>
    </p:spTree>
    <p:extLst>
      <p:ext uri="{BB962C8B-B14F-4D97-AF65-F5344CB8AC3E}">
        <p14:creationId xmlns:p14="http://schemas.microsoft.com/office/powerpoint/2010/main" val="31914815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ACTIVITIES</a:t>
            </a:r>
          </a:p>
        </p:txBody>
      </p:sp>
      <p:pic>
        <p:nvPicPr>
          <p:cNvPr id="8" name="Content Placeholder 7"/>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6804248" y="332656"/>
            <a:ext cx="1997984" cy="719132"/>
          </a:xfrm>
        </p:spPr>
      </p:pic>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5" name="TextBox 4"/>
          <p:cNvSpPr txBox="1"/>
          <p:nvPr/>
        </p:nvSpPr>
        <p:spPr>
          <a:xfrm>
            <a:off x="404357" y="1428981"/>
            <a:ext cx="3461843" cy="2308324"/>
          </a:xfrm>
          <a:prstGeom prst="rect">
            <a:avLst/>
          </a:prstGeom>
          <a:noFill/>
        </p:spPr>
        <p:txBody>
          <a:bodyPr wrap="square" rtlCol="0">
            <a:spAutoFit/>
          </a:bodyPr>
          <a:lstStyle/>
          <a:p>
            <a:r>
              <a:rPr lang="en-GB" dirty="0"/>
              <a:t>Activities at Ingestre  are all about creating something original.  </a:t>
            </a:r>
          </a:p>
          <a:p>
            <a:endParaRPr lang="en-GB" dirty="0"/>
          </a:p>
          <a:p>
            <a:r>
              <a:rPr lang="en-GB" dirty="0"/>
              <a:t>We give people the time and space to imagine, explore a topic, try things out, and share what they’ve done.  It’s not just for the “arty” people! </a:t>
            </a:r>
          </a:p>
        </p:txBody>
      </p:sp>
      <p:pic>
        <p:nvPicPr>
          <p:cNvPr id="15" name="Picture 1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43736" y="1356475"/>
            <a:ext cx="4320480" cy="2880320"/>
          </a:xfrm>
          <a:prstGeom prst="rect">
            <a:avLst/>
          </a:prstGeom>
          <a:effectLst>
            <a:softEdge rad="127000"/>
          </a:effectLst>
        </p:spPr>
      </p:pic>
      <p:grpSp>
        <p:nvGrpSpPr>
          <p:cNvPr id="16" name="Group 15"/>
          <p:cNvGrpSpPr/>
          <p:nvPr/>
        </p:nvGrpSpPr>
        <p:grpSpPr>
          <a:xfrm>
            <a:off x="4524333" y="4609607"/>
            <a:ext cx="3701367" cy="1008112"/>
            <a:chOff x="5019502" y="4437112"/>
            <a:chExt cx="3827578" cy="1296144"/>
          </a:xfrm>
        </p:grpSpPr>
        <p:sp>
          <p:nvSpPr>
            <p:cNvPr id="9" name="Rounded Rectangle 8"/>
            <p:cNvSpPr/>
            <p:nvPr/>
          </p:nvSpPr>
          <p:spPr>
            <a:xfrm>
              <a:off x="5019502" y="4437112"/>
              <a:ext cx="3797632" cy="1296144"/>
            </a:xfrm>
            <a:prstGeom prst="roundRect">
              <a:avLst/>
            </a:prstGeom>
            <a:solidFill>
              <a:srgbClr val="76B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76B900"/>
                </a:solidFill>
              </a:endParaRPr>
            </a:p>
          </p:txBody>
        </p:sp>
        <p:sp>
          <p:nvSpPr>
            <p:cNvPr id="12" name="TextBox 11"/>
            <p:cNvSpPr txBox="1"/>
            <p:nvPr/>
          </p:nvSpPr>
          <p:spPr>
            <a:xfrm>
              <a:off x="5246682" y="4623519"/>
              <a:ext cx="3600398" cy="1028177"/>
            </a:xfrm>
            <a:prstGeom prst="rect">
              <a:avLst/>
            </a:prstGeom>
            <a:noFill/>
          </p:spPr>
          <p:txBody>
            <a:bodyPr wrap="square" rtlCol="0">
              <a:spAutoFit/>
            </a:bodyPr>
            <a:lstStyle/>
            <a:p>
              <a:r>
                <a:rPr lang="en-GB" b="1" dirty="0">
                  <a:solidFill>
                    <a:schemeClr val="bg1"/>
                  </a:solidFill>
                </a:rPr>
                <a:t>Creativity takes courage…..</a:t>
              </a:r>
            </a:p>
            <a:p>
              <a:pPr algn="r"/>
              <a:r>
                <a:rPr lang="en-GB" b="1" dirty="0">
                  <a:solidFill>
                    <a:schemeClr val="bg1"/>
                  </a:solidFill>
                </a:rPr>
                <a:t>…. but it’s a huge amount of fun!</a:t>
              </a:r>
            </a:p>
          </p:txBody>
        </p:sp>
      </p:grpSp>
      <p:sp>
        <p:nvSpPr>
          <p:cNvPr id="18" name="TextBox 17"/>
          <p:cNvSpPr txBox="1"/>
          <p:nvPr/>
        </p:nvSpPr>
        <p:spPr>
          <a:xfrm>
            <a:off x="404357" y="3959501"/>
            <a:ext cx="4186689" cy="1477328"/>
          </a:xfrm>
          <a:prstGeom prst="rect">
            <a:avLst/>
          </a:prstGeom>
          <a:noFill/>
        </p:spPr>
        <p:txBody>
          <a:bodyPr wrap="square" lIns="91440" tIns="45720" rIns="91440" bIns="45720" rtlCol="0" anchor="t">
            <a:spAutoFit/>
          </a:bodyPr>
          <a:lstStyle/>
          <a:p>
            <a:r>
              <a:rPr lang="en-GB" b="1" dirty="0"/>
              <a:t>Activities:</a:t>
            </a:r>
          </a:p>
          <a:p>
            <a:pPr marL="285750" indent="-285750">
              <a:buFont typeface="Arial" panose="020B0604020202020204" pitchFamily="34" charset="0"/>
              <a:buChar char="•"/>
            </a:pPr>
            <a:r>
              <a:rPr lang="en-GB" dirty="0"/>
              <a:t>Drama</a:t>
            </a:r>
          </a:p>
          <a:p>
            <a:pPr marL="285750" indent="-285750">
              <a:buFont typeface="Arial" panose="020B0604020202020204" pitchFamily="34" charset="0"/>
              <a:buChar char="•"/>
            </a:pPr>
            <a:r>
              <a:rPr lang="en-GB" dirty="0"/>
              <a:t>Art</a:t>
            </a:r>
          </a:p>
          <a:p>
            <a:pPr marL="285750" indent="-285750">
              <a:buFont typeface="Arial" panose="020B0604020202020204" pitchFamily="34" charset="0"/>
              <a:buChar char="•"/>
            </a:pPr>
            <a:r>
              <a:rPr lang="en-GB" dirty="0"/>
              <a:t>Dance</a:t>
            </a:r>
          </a:p>
          <a:p>
            <a:pPr marL="285750" indent="-285750">
              <a:buFont typeface="Arial" panose="020B0604020202020204" pitchFamily="34" charset="0"/>
              <a:buChar char="•"/>
            </a:pPr>
            <a:r>
              <a:rPr lang="en-GB" dirty="0"/>
              <a:t>Music</a:t>
            </a:r>
            <a:endParaRPr lang="en-GB" dirty="0">
              <a:cs typeface="Calibri"/>
            </a:endParaRPr>
          </a:p>
        </p:txBody>
      </p:sp>
      <p:pic>
        <p:nvPicPr>
          <p:cNvPr id="14" name="Picture 13">
            <a:extLst>
              <a:ext uri="{FF2B5EF4-FFF2-40B4-BE49-F238E27FC236}">
                <a16:creationId xmlns:a16="http://schemas.microsoft.com/office/drawing/2014/main" id="{329E1B05-641E-45F0-9CEC-7278004BB825}"/>
              </a:ext>
            </a:extLst>
          </p:cNvPr>
          <p:cNvPicPr>
            <a:picLocks noChangeAspect="1"/>
          </p:cNvPicPr>
          <p:nvPr/>
        </p:nvPicPr>
        <p:blipFill>
          <a:blip r:embed="rId5" cstate="screen">
            <a:clrChange>
              <a:clrFrom>
                <a:srgbClr val="D2D2D2"/>
              </a:clrFrom>
              <a:clrTo>
                <a:srgbClr val="D2D2D2">
                  <a:alpha val="0"/>
                </a:srgbClr>
              </a:clrTo>
            </a:clrChange>
            <a:extLst>
              <a:ext uri="{BEBA8EAE-BF5A-486C-A8C5-ECC9F3942E4B}">
                <a14:imgProps xmlns:a14="http://schemas.microsoft.com/office/drawing/2010/main">
                  <a14:imgLayer r:embed="rId6">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588224" y="5842550"/>
            <a:ext cx="2088232" cy="792385"/>
          </a:xfrm>
          <a:prstGeom prst="rect">
            <a:avLst/>
          </a:prstGeom>
        </p:spPr>
      </p:pic>
    </p:spTree>
    <p:extLst>
      <p:ext uri="{BB962C8B-B14F-4D97-AF65-F5344CB8AC3E}">
        <p14:creationId xmlns:p14="http://schemas.microsoft.com/office/powerpoint/2010/main" val="29714258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9455544-FABB-4258-B442-EEA16055A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596190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LEARNING</a:t>
            </a:r>
          </a:p>
        </p:txBody>
      </p:sp>
      <p:pic>
        <p:nvPicPr>
          <p:cNvPr id="8" name="Content Placeholder 7"/>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6804248" y="332656"/>
            <a:ext cx="1997984" cy="719132"/>
          </a:xfrm>
        </p:spPr>
      </p:pic>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5" name="TextBox 4"/>
          <p:cNvSpPr txBox="1"/>
          <p:nvPr/>
        </p:nvSpPr>
        <p:spPr>
          <a:xfrm>
            <a:off x="404357" y="1428981"/>
            <a:ext cx="3461843" cy="3139321"/>
          </a:xfrm>
          <a:prstGeom prst="rect">
            <a:avLst/>
          </a:prstGeom>
          <a:noFill/>
        </p:spPr>
        <p:txBody>
          <a:bodyPr wrap="square" rtlCol="0">
            <a:spAutoFit/>
          </a:bodyPr>
          <a:lstStyle/>
          <a:p>
            <a:r>
              <a:rPr lang="en-GB" dirty="0"/>
              <a:t>Whether it’s delivering high quality arts activities or simply learning through staying away from home and having  fun, the Ingestre team have the soft skills to help every young person achieve more than they ever expected. </a:t>
            </a:r>
          </a:p>
          <a:p>
            <a:endParaRPr lang="en-GB" dirty="0"/>
          </a:p>
          <a:p>
            <a:r>
              <a:rPr lang="en-GB" dirty="0"/>
              <a:t>We are specialists in residential experiences, and know how valuable it can be. </a:t>
            </a:r>
          </a:p>
        </p:txBody>
      </p:sp>
      <p:pic>
        <p:nvPicPr>
          <p:cNvPr id="15" name="Picture 1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43736" y="1356475"/>
            <a:ext cx="4320480" cy="2880320"/>
          </a:xfrm>
          <a:prstGeom prst="rect">
            <a:avLst/>
          </a:prstGeom>
          <a:effectLst>
            <a:reflection blurRad="6350" stA="50000" endA="300" endPos="55000" dir="5400000" sy="-100000" algn="bl" rotWithShape="0"/>
            <a:softEdge rad="127000"/>
          </a:effectLst>
        </p:spPr>
      </p:pic>
      <p:sp>
        <p:nvSpPr>
          <p:cNvPr id="14" name="TextBox 13"/>
          <p:cNvSpPr txBox="1"/>
          <p:nvPr/>
        </p:nvSpPr>
        <p:spPr>
          <a:xfrm>
            <a:off x="404356" y="4744097"/>
            <a:ext cx="3461843" cy="1477328"/>
          </a:xfrm>
          <a:prstGeom prst="rect">
            <a:avLst/>
          </a:prstGeom>
          <a:noFill/>
        </p:spPr>
        <p:txBody>
          <a:bodyPr wrap="square" rtlCol="0">
            <a:spAutoFit/>
          </a:bodyPr>
          <a:lstStyle/>
          <a:p>
            <a:r>
              <a:rPr lang="en-GB" b="1" dirty="0"/>
              <a:t>Tailored Programmes</a:t>
            </a:r>
          </a:p>
          <a:p>
            <a:r>
              <a:rPr lang="en-GB" dirty="0"/>
              <a:t>Every visit is unique.  The team work with school and the pupils to shape an exciting, fun, and valuable visit to Ingestre.</a:t>
            </a:r>
          </a:p>
        </p:txBody>
      </p:sp>
      <p:grpSp>
        <p:nvGrpSpPr>
          <p:cNvPr id="17" name="Group 16"/>
          <p:cNvGrpSpPr/>
          <p:nvPr/>
        </p:nvGrpSpPr>
        <p:grpSpPr>
          <a:xfrm>
            <a:off x="4524333" y="4581128"/>
            <a:ext cx="4008107" cy="1211165"/>
            <a:chOff x="5019502" y="4437112"/>
            <a:chExt cx="3827578" cy="1296144"/>
          </a:xfrm>
        </p:grpSpPr>
        <p:sp>
          <p:nvSpPr>
            <p:cNvPr id="19" name="Rounded Rectangle 18"/>
            <p:cNvSpPr/>
            <p:nvPr/>
          </p:nvSpPr>
          <p:spPr>
            <a:xfrm>
              <a:off x="5019502" y="4437112"/>
              <a:ext cx="3797632" cy="1296144"/>
            </a:xfrm>
            <a:prstGeom prst="roundRect">
              <a:avLst/>
            </a:prstGeom>
            <a:solidFill>
              <a:srgbClr val="76B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76B900"/>
                </a:solidFill>
              </a:endParaRPr>
            </a:p>
          </p:txBody>
        </p:sp>
        <p:sp>
          <p:nvSpPr>
            <p:cNvPr id="20" name="TextBox 19"/>
            <p:cNvSpPr txBox="1"/>
            <p:nvPr/>
          </p:nvSpPr>
          <p:spPr>
            <a:xfrm>
              <a:off x="5246682" y="4623519"/>
              <a:ext cx="3600398" cy="988114"/>
            </a:xfrm>
            <a:prstGeom prst="rect">
              <a:avLst/>
            </a:prstGeom>
            <a:noFill/>
          </p:spPr>
          <p:txBody>
            <a:bodyPr wrap="square" rtlCol="0">
              <a:spAutoFit/>
            </a:bodyPr>
            <a:lstStyle/>
            <a:p>
              <a:r>
                <a:rPr lang="en-GB" b="1" dirty="0">
                  <a:solidFill>
                    <a:schemeClr val="bg1"/>
                  </a:solidFill>
                </a:rPr>
                <a:t>Group sizes are 15 students to 1 Ingestre tutor supported by school staff.</a:t>
              </a:r>
            </a:p>
          </p:txBody>
        </p:sp>
      </p:grpSp>
      <p:pic>
        <p:nvPicPr>
          <p:cNvPr id="16" name="Picture 15">
            <a:extLst>
              <a:ext uri="{FF2B5EF4-FFF2-40B4-BE49-F238E27FC236}">
                <a16:creationId xmlns:a16="http://schemas.microsoft.com/office/drawing/2014/main" id="{E05C9D07-DB11-4E68-8334-95B30D4A16B9}"/>
              </a:ext>
            </a:extLst>
          </p:cNvPr>
          <p:cNvPicPr>
            <a:picLocks noChangeAspect="1"/>
          </p:cNvPicPr>
          <p:nvPr/>
        </p:nvPicPr>
        <p:blipFill>
          <a:blip r:embed="rId5" cstate="screen">
            <a:clrChange>
              <a:clrFrom>
                <a:srgbClr val="D2D2D2"/>
              </a:clrFrom>
              <a:clrTo>
                <a:srgbClr val="D2D2D2">
                  <a:alpha val="0"/>
                </a:srgbClr>
              </a:clrTo>
            </a:clrChange>
            <a:extLst>
              <a:ext uri="{BEBA8EAE-BF5A-486C-A8C5-ECC9F3942E4B}">
                <a14:imgProps xmlns:a14="http://schemas.microsoft.com/office/drawing/2010/main">
                  <a14:imgLayer r:embed="rId6">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588224" y="5842550"/>
            <a:ext cx="2088232" cy="792385"/>
          </a:xfrm>
          <a:prstGeom prst="rect">
            <a:avLst/>
          </a:prstGeom>
        </p:spPr>
      </p:pic>
    </p:spTree>
    <p:extLst>
      <p:ext uri="{BB962C8B-B14F-4D97-AF65-F5344CB8AC3E}">
        <p14:creationId xmlns:p14="http://schemas.microsoft.com/office/powerpoint/2010/main" val="11918197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WHY GO TO INGESTRE HALL?</a:t>
            </a:r>
          </a:p>
        </p:txBody>
      </p:sp>
      <p:pic>
        <p:nvPicPr>
          <p:cNvPr id="8" name="Content Placeholder 7"/>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6804248" y="332656"/>
            <a:ext cx="1997984" cy="719132"/>
          </a:xfrm>
        </p:spPr>
      </p:pic>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5" name="TextBox 4"/>
          <p:cNvSpPr txBox="1"/>
          <p:nvPr/>
        </p:nvSpPr>
        <p:spPr>
          <a:xfrm>
            <a:off x="539550" y="1676182"/>
            <a:ext cx="4461507" cy="3970318"/>
          </a:xfrm>
          <a:prstGeom prst="rect">
            <a:avLst/>
          </a:prstGeom>
          <a:noFill/>
        </p:spPr>
        <p:txBody>
          <a:bodyPr wrap="square" rtlCol="0">
            <a:spAutoFit/>
          </a:bodyPr>
          <a:lstStyle/>
          <a:p>
            <a:r>
              <a:rPr lang="en-GB" dirty="0"/>
              <a:t>Try out exciting activities like animation, recording music, creating artwork such as pictures and sculptures, or creating a dance</a:t>
            </a:r>
          </a:p>
          <a:p>
            <a:endParaRPr lang="en-GB" dirty="0"/>
          </a:p>
          <a:p>
            <a:r>
              <a:rPr lang="en-GB" dirty="0"/>
              <a:t>Explore an amazing new place</a:t>
            </a:r>
          </a:p>
          <a:p>
            <a:endParaRPr lang="en-GB" dirty="0"/>
          </a:p>
          <a:p>
            <a:r>
              <a:rPr lang="en-GB" dirty="0"/>
              <a:t>Make new friends and get to know your classmates even better</a:t>
            </a:r>
          </a:p>
          <a:p>
            <a:endParaRPr lang="en-GB" dirty="0"/>
          </a:p>
          <a:p>
            <a:r>
              <a:rPr lang="en-GB" dirty="0"/>
              <a:t>Be adventurous: Go beyond your comfort zone and be open to new experiences.</a:t>
            </a:r>
          </a:p>
          <a:p>
            <a:endParaRPr lang="en-GB" dirty="0"/>
          </a:p>
          <a:p>
            <a:r>
              <a:rPr lang="en-GB" dirty="0"/>
              <a:t>Develop skills, discover passions, boost confidence</a:t>
            </a:r>
          </a:p>
        </p:txBody>
      </p:sp>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32588" y="1703014"/>
            <a:ext cx="4139562" cy="2326378"/>
          </a:xfrm>
          <a:prstGeom prst="rect">
            <a:avLst/>
          </a:prstGeom>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effectLst>
            <a:outerShdw blurRad="50800" dist="38100" dir="18900000" algn="bl" rotWithShape="0">
              <a:prstClr val="black">
                <a:alpha val="40000"/>
              </a:prstClr>
            </a:outerShdw>
            <a:reflection blurRad="6350" stA="52000" endA="300" endPos="35000" dir="5400000" sy="-100000" algn="bl" rotWithShape="0"/>
            <a:softEdge rad="127000"/>
          </a:effectLst>
        </p:spPr>
      </p:pic>
      <p:pic>
        <p:nvPicPr>
          <p:cNvPr id="9" name="Picture 8">
            <a:extLst>
              <a:ext uri="{FF2B5EF4-FFF2-40B4-BE49-F238E27FC236}">
                <a16:creationId xmlns:a16="http://schemas.microsoft.com/office/drawing/2014/main" id="{AC9B9F71-DB0D-4D85-9140-6FBA691F335C}"/>
              </a:ext>
            </a:extLst>
          </p:cNvPr>
          <p:cNvPicPr>
            <a:picLocks noChangeAspect="1"/>
          </p:cNvPicPr>
          <p:nvPr/>
        </p:nvPicPr>
        <p:blipFill>
          <a:blip r:embed="rId5" cstate="screen">
            <a:clrChange>
              <a:clrFrom>
                <a:srgbClr val="D2D2D2"/>
              </a:clrFrom>
              <a:clrTo>
                <a:srgbClr val="D2D2D2">
                  <a:alpha val="0"/>
                </a:srgbClr>
              </a:clrTo>
            </a:clrChange>
            <a:extLst>
              <a:ext uri="{BEBA8EAE-BF5A-486C-A8C5-ECC9F3942E4B}">
                <a14:imgProps xmlns:a14="http://schemas.microsoft.com/office/drawing/2010/main">
                  <a14:imgLayer r:embed="rId6">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588224" y="5842550"/>
            <a:ext cx="2088232" cy="792385"/>
          </a:xfrm>
          <a:prstGeom prst="rect">
            <a:avLst/>
          </a:prstGeom>
        </p:spPr>
      </p:pic>
    </p:spTree>
    <p:extLst>
      <p:ext uri="{BB962C8B-B14F-4D97-AF65-F5344CB8AC3E}">
        <p14:creationId xmlns:p14="http://schemas.microsoft.com/office/powerpoint/2010/main" val="1469664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THE EVIDENCE</a:t>
            </a:r>
          </a:p>
        </p:txBody>
      </p:sp>
      <p:pic>
        <p:nvPicPr>
          <p:cNvPr id="8" name="Content Placeholder 7"/>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6804248" y="332656"/>
            <a:ext cx="1997984" cy="719132"/>
          </a:xfrm>
        </p:spPr>
      </p:pic>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5" name="TextBox 4"/>
          <p:cNvSpPr txBox="1"/>
          <p:nvPr/>
        </p:nvSpPr>
        <p:spPr>
          <a:xfrm>
            <a:off x="539550" y="1676182"/>
            <a:ext cx="4680522" cy="4801314"/>
          </a:xfrm>
          <a:prstGeom prst="rect">
            <a:avLst/>
          </a:prstGeom>
          <a:noFill/>
        </p:spPr>
        <p:txBody>
          <a:bodyPr wrap="square" rtlCol="0">
            <a:spAutoFit/>
          </a:bodyPr>
          <a:lstStyle/>
          <a:p>
            <a:r>
              <a:rPr lang="en-GB" b="1" dirty="0">
                <a:latin typeface="Arial Narrow" panose="020B0606020202030204" pitchFamily="34" charset="0"/>
              </a:rPr>
              <a:t>“LEARNING AWAY” – BRILLIANT RESIDENTIALS</a:t>
            </a:r>
          </a:p>
          <a:p>
            <a:endParaRPr lang="en-GB" dirty="0"/>
          </a:p>
          <a:p>
            <a:r>
              <a:rPr lang="en-GB" dirty="0"/>
              <a:t>Learning Away conducted independent research over 5 years.  Their findings show how a residential experience can:</a:t>
            </a:r>
          </a:p>
          <a:p>
            <a:endParaRPr lang="en-GB" dirty="0"/>
          </a:p>
          <a:p>
            <a:pPr marL="285750" indent="-285750">
              <a:buFontTx/>
              <a:buChar char="-"/>
            </a:pPr>
            <a:r>
              <a:rPr lang="en-GB" dirty="0"/>
              <a:t>Improve students’ engagement with learning</a:t>
            </a:r>
          </a:p>
          <a:p>
            <a:pPr marL="285750" indent="-285750">
              <a:buFontTx/>
              <a:buChar char="-"/>
            </a:pPr>
            <a:endParaRPr lang="en-GB" dirty="0"/>
          </a:p>
          <a:p>
            <a:pPr marL="285750" indent="-285750">
              <a:buFontTx/>
              <a:buChar char="-"/>
            </a:pPr>
            <a:r>
              <a:rPr lang="en-GB" dirty="0"/>
              <a:t>Support students’ achievement</a:t>
            </a:r>
          </a:p>
          <a:p>
            <a:pPr marL="285750" indent="-285750">
              <a:buFontTx/>
              <a:buChar char="-"/>
            </a:pPr>
            <a:endParaRPr lang="en-GB" dirty="0"/>
          </a:p>
          <a:p>
            <a:pPr marL="285750" indent="-285750">
              <a:buFontTx/>
              <a:buChar char="-"/>
            </a:pPr>
            <a:r>
              <a:rPr lang="en-GB" dirty="0"/>
              <a:t>Improve resilience, self-confidence &amp; wellbeing</a:t>
            </a:r>
          </a:p>
          <a:p>
            <a:pPr marL="285750" indent="-285750">
              <a:buFontTx/>
              <a:buChar char="-"/>
            </a:pPr>
            <a:endParaRPr lang="en-GB" dirty="0"/>
          </a:p>
          <a:p>
            <a:pPr marL="285750" indent="-285750">
              <a:buFontTx/>
              <a:buChar char="-"/>
            </a:pPr>
            <a:r>
              <a:rPr lang="en-GB" dirty="0"/>
              <a:t>Smooth transition</a:t>
            </a:r>
          </a:p>
          <a:p>
            <a:r>
              <a:rPr lang="en-GB" dirty="0"/>
              <a:t> </a:t>
            </a:r>
          </a:p>
          <a:p>
            <a:endParaRPr lang="en-GB" dirty="0"/>
          </a:p>
          <a:p>
            <a:r>
              <a:rPr lang="en-GB" dirty="0"/>
              <a:t>www.learningaway.org.uk</a:t>
            </a:r>
          </a:p>
        </p:txBody>
      </p:sp>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39179" y="1703014"/>
            <a:ext cx="2326378" cy="2326378"/>
          </a:xfrm>
          <a:prstGeom prst="rect">
            <a:avLst/>
          </a:prstGeom>
          <a:ln>
            <a:noFill/>
          </a:ln>
          <a:effectLst>
            <a:reflection blurRad="6350" stA="52000" endA="300" endPos="35000" dir="5400000" sy="-100000" algn="bl" rotWithShape="0"/>
            <a:softEdge rad="127000"/>
          </a:effectLst>
        </p:spPr>
      </p:pic>
      <p:pic>
        <p:nvPicPr>
          <p:cNvPr id="9" name="Picture 8">
            <a:extLst>
              <a:ext uri="{FF2B5EF4-FFF2-40B4-BE49-F238E27FC236}">
                <a16:creationId xmlns:a16="http://schemas.microsoft.com/office/drawing/2014/main" id="{EC0A2156-9156-4F9F-B5C2-1AE89F48F873}"/>
              </a:ext>
            </a:extLst>
          </p:cNvPr>
          <p:cNvPicPr>
            <a:picLocks noChangeAspect="1"/>
          </p:cNvPicPr>
          <p:nvPr/>
        </p:nvPicPr>
        <p:blipFill>
          <a:blip r:embed="rId5" cstate="screen">
            <a:clrChange>
              <a:clrFrom>
                <a:srgbClr val="D2D2D2"/>
              </a:clrFrom>
              <a:clrTo>
                <a:srgbClr val="D2D2D2">
                  <a:alpha val="0"/>
                </a:srgbClr>
              </a:clrTo>
            </a:clrChange>
            <a:extLst>
              <a:ext uri="{BEBA8EAE-BF5A-486C-A8C5-ECC9F3942E4B}">
                <a14:imgProps xmlns:a14="http://schemas.microsoft.com/office/drawing/2010/main">
                  <a14:imgLayer r:embed="rId6">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588224" y="5842550"/>
            <a:ext cx="2088232" cy="792385"/>
          </a:xfrm>
          <a:prstGeom prst="rect">
            <a:avLst/>
          </a:prstGeom>
        </p:spPr>
      </p:pic>
    </p:spTree>
    <p:extLst>
      <p:ext uri="{BB962C8B-B14F-4D97-AF65-F5344CB8AC3E}">
        <p14:creationId xmlns:p14="http://schemas.microsoft.com/office/powerpoint/2010/main" val="26431409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236087" y="4131219"/>
            <a:ext cx="4119890" cy="2645656"/>
          </a:xfrm>
          <a:prstGeom prst="rect">
            <a:avLst/>
          </a:prstGeom>
          <a:noFill/>
          <a:ln>
            <a:noFill/>
          </a:ln>
          <a:effectLst>
            <a:outerShdw dist="35921" dir="2700000" algn="ctr" rotWithShape="0">
              <a:schemeClr val="bg2"/>
            </a:outerShdw>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BEDROOMS</a:t>
            </a:r>
          </a:p>
        </p:txBody>
      </p:sp>
      <p:pic>
        <p:nvPicPr>
          <p:cNvPr id="8" name="Content Placeholder 7"/>
          <p:cNvPicPr>
            <a:picLocks noGrp="1" noChangeAspect="1"/>
          </p:cNvPicPr>
          <p:nvPr>
            <p:ph idx="1"/>
          </p:nvPr>
        </p:nvPicPr>
        <p:blipFill>
          <a:blip r:embed="rId4" cstate="screen">
            <a:extLst>
              <a:ext uri="{28A0092B-C50C-407E-A947-70E740481C1C}">
                <a14:useLocalDpi xmlns:a14="http://schemas.microsoft.com/office/drawing/2010/main"/>
              </a:ext>
            </a:extLst>
          </a:blip>
          <a:stretch>
            <a:fillRect/>
          </a:stretch>
        </p:blipFill>
        <p:spPr>
          <a:xfrm>
            <a:off x="6804248" y="332656"/>
            <a:ext cx="1997984" cy="719132"/>
          </a:xfrm>
        </p:spPr>
      </p:pic>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14" name="TextBox 13"/>
          <p:cNvSpPr txBox="1"/>
          <p:nvPr/>
        </p:nvSpPr>
        <p:spPr>
          <a:xfrm>
            <a:off x="4745103" y="1628800"/>
            <a:ext cx="4200593" cy="4801314"/>
          </a:xfrm>
          <a:prstGeom prst="rect">
            <a:avLst/>
          </a:prstGeom>
          <a:noFill/>
        </p:spPr>
        <p:txBody>
          <a:bodyPr wrap="square" rtlCol="0">
            <a:spAutoFit/>
          </a:bodyPr>
          <a:lstStyle/>
          <a:p>
            <a:r>
              <a:rPr lang="en-GB" dirty="0"/>
              <a:t>We have 90 single beds in comfortable dormitories.</a:t>
            </a:r>
          </a:p>
          <a:p>
            <a:endParaRPr lang="en-GB" dirty="0"/>
          </a:p>
          <a:p>
            <a:r>
              <a:rPr lang="en-GB" dirty="0"/>
              <a:t>Rooms sleep between 4 and 11 pupils</a:t>
            </a:r>
          </a:p>
          <a:p>
            <a:endParaRPr lang="en-GB" dirty="0"/>
          </a:p>
          <a:p>
            <a:r>
              <a:rPr lang="en-GB" dirty="0"/>
              <a:t>Groups of 50+ have sole use of the centre</a:t>
            </a:r>
          </a:p>
          <a:p>
            <a:endParaRPr lang="en-GB" dirty="0"/>
          </a:p>
          <a:p>
            <a:r>
              <a:rPr lang="en-GB" dirty="0"/>
              <a:t>All bedding is provided.</a:t>
            </a:r>
          </a:p>
          <a:p>
            <a:endParaRPr lang="en-GB" dirty="0"/>
          </a:p>
          <a:p>
            <a:r>
              <a:rPr lang="en-GB" dirty="0"/>
              <a:t>Pupils sleep in gender separated areas</a:t>
            </a:r>
          </a:p>
          <a:p>
            <a:endParaRPr lang="en-GB" dirty="0"/>
          </a:p>
          <a:p>
            <a:r>
              <a:rPr lang="en-GB" dirty="0"/>
              <a:t>Showers and toilet facilities are nearby</a:t>
            </a:r>
          </a:p>
          <a:p>
            <a:endParaRPr lang="en-GB" dirty="0"/>
          </a:p>
          <a:p>
            <a:r>
              <a:rPr lang="en-GB" dirty="0"/>
              <a:t>Teacher rooms are nearby and there is 24 hour on-site support from us. </a:t>
            </a:r>
          </a:p>
          <a:p>
            <a:endParaRPr lang="en-GB" dirty="0"/>
          </a:p>
          <a:p>
            <a:endParaRPr lang="en-GB" dirty="0"/>
          </a:p>
        </p:txBody>
      </p:sp>
      <p:pic>
        <p:nvPicPr>
          <p:cNvPr id="19" name="Picture 1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51520" y="1196752"/>
            <a:ext cx="4127042" cy="2808312"/>
          </a:xfrm>
          <a:prstGeom prst="rect">
            <a:avLst/>
          </a:prstGeom>
          <a:effectLst>
            <a:softEdge rad="63500"/>
          </a:effectLst>
        </p:spPr>
      </p:pic>
      <p:pic>
        <p:nvPicPr>
          <p:cNvPr id="11" name="Picture 10">
            <a:extLst>
              <a:ext uri="{FF2B5EF4-FFF2-40B4-BE49-F238E27FC236}">
                <a16:creationId xmlns:a16="http://schemas.microsoft.com/office/drawing/2014/main" id="{C14C1907-2747-48EB-9FC3-6CB99A5AB203}"/>
              </a:ext>
            </a:extLst>
          </p:cNvPr>
          <p:cNvPicPr>
            <a:picLocks noChangeAspect="1"/>
          </p:cNvPicPr>
          <p:nvPr/>
        </p:nvPicPr>
        <p:blipFill>
          <a:blip r:embed="rId6" cstate="screen">
            <a:clrChange>
              <a:clrFrom>
                <a:srgbClr val="D2D2D2"/>
              </a:clrFrom>
              <a:clrTo>
                <a:srgbClr val="D2D2D2">
                  <a:alpha val="0"/>
                </a:srgbClr>
              </a:clrTo>
            </a:clrChange>
            <a:extLst>
              <a:ext uri="{BEBA8EAE-BF5A-486C-A8C5-ECC9F3942E4B}">
                <a14:imgProps xmlns:a14="http://schemas.microsoft.com/office/drawing/2010/main">
                  <a14:imgLayer r:embed="rId7">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588224" y="5842550"/>
            <a:ext cx="2088232" cy="792385"/>
          </a:xfrm>
          <a:prstGeom prst="rect">
            <a:avLst/>
          </a:prstGeom>
        </p:spPr>
      </p:pic>
    </p:spTree>
    <p:extLst>
      <p:ext uri="{BB962C8B-B14F-4D97-AF65-F5344CB8AC3E}">
        <p14:creationId xmlns:p14="http://schemas.microsoft.com/office/powerpoint/2010/main" val="39102721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FOOD GLORIOUS FOOD</a:t>
            </a:r>
          </a:p>
        </p:txBody>
      </p:sp>
      <p:pic>
        <p:nvPicPr>
          <p:cNvPr id="8" name="Content Placeholder 7"/>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6804248" y="332656"/>
            <a:ext cx="1997984" cy="719132"/>
          </a:xfrm>
        </p:spPr>
      </p:pic>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pic>
        <p:nvPicPr>
          <p:cNvPr id="15" name="Picture 1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43737" y="1356475"/>
            <a:ext cx="4320480" cy="2880320"/>
          </a:xfrm>
          <a:prstGeom prst="rect">
            <a:avLst/>
          </a:prstGeom>
          <a:effectLst>
            <a:softEdge rad="63500"/>
          </a:effectLst>
        </p:spPr>
      </p:pic>
      <p:sp>
        <p:nvSpPr>
          <p:cNvPr id="19" name="TextBox 18"/>
          <p:cNvSpPr txBox="1"/>
          <p:nvPr/>
        </p:nvSpPr>
        <p:spPr>
          <a:xfrm>
            <a:off x="539551" y="1676182"/>
            <a:ext cx="4032449" cy="4247317"/>
          </a:xfrm>
          <a:prstGeom prst="rect">
            <a:avLst/>
          </a:prstGeom>
          <a:noFill/>
        </p:spPr>
        <p:txBody>
          <a:bodyPr wrap="square" rtlCol="0">
            <a:spAutoFit/>
          </a:bodyPr>
          <a:lstStyle/>
          <a:p>
            <a:r>
              <a:rPr lang="en-GB" dirty="0"/>
              <a:t>Home cooked food</a:t>
            </a:r>
          </a:p>
          <a:p>
            <a:endParaRPr lang="en-GB" dirty="0"/>
          </a:p>
          <a:p>
            <a:r>
              <a:rPr lang="en-GB" dirty="0"/>
              <a:t>We cater for all dietary requirements</a:t>
            </a:r>
          </a:p>
          <a:p>
            <a:endParaRPr lang="en-GB" dirty="0"/>
          </a:p>
          <a:p>
            <a:r>
              <a:rPr lang="en-GB" dirty="0"/>
              <a:t>Plenty of choice and variety</a:t>
            </a:r>
          </a:p>
          <a:p>
            <a:endParaRPr lang="en-GB" dirty="0"/>
          </a:p>
          <a:p>
            <a:r>
              <a:rPr lang="en-GB" dirty="0"/>
              <a:t>Example meals:</a:t>
            </a:r>
          </a:p>
          <a:p>
            <a:endParaRPr lang="en-GB" dirty="0"/>
          </a:p>
          <a:p>
            <a:pPr marL="285750" indent="-285750">
              <a:buFontTx/>
              <a:buChar char="-"/>
            </a:pPr>
            <a:r>
              <a:rPr lang="en-GB" dirty="0"/>
              <a:t>Pasta Bolognese &amp; garlic bread</a:t>
            </a:r>
          </a:p>
          <a:p>
            <a:pPr marL="285750" indent="-285750">
              <a:buFontTx/>
              <a:buChar char="-"/>
            </a:pPr>
            <a:r>
              <a:rPr lang="en-GB" dirty="0"/>
              <a:t>Fish fingers, chips &amp; beans</a:t>
            </a:r>
          </a:p>
          <a:p>
            <a:pPr marL="285750" indent="-285750">
              <a:buFontTx/>
              <a:buChar char="-"/>
            </a:pPr>
            <a:r>
              <a:rPr lang="en-GB" dirty="0"/>
              <a:t>Roast chicken, mash, stuffing &amp; veg</a:t>
            </a:r>
          </a:p>
          <a:p>
            <a:pPr marL="285750" indent="-285750">
              <a:buFontTx/>
              <a:buChar char="-"/>
            </a:pPr>
            <a:r>
              <a:rPr lang="en-GB" dirty="0"/>
              <a:t>Jacket potatoes with various toppings</a:t>
            </a:r>
          </a:p>
          <a:p>
            <a:pPr marL="285750" indent="-285750">
              <a:buFontTx/>
              <a:buChar char="-"/>
            </a:pPr>
            <a:r>
              <a:rPr lang="en-GB" dirty="0"/>
              <a:t>Veggie curry, rice </a:t>
            </a:r>
            <a:r>
              <a:rPr lang="en-GB"/>
              <a:t>&amp; naan</a:t>
            </a:r>
            <a:endParaRPr lang="en-GB" dirty="0"/>
          </a:p>
          <a:p>
            <a:pPr marL="285750" indent="-285750">
              <a:buFontTx/>
              <a:buChar char="-"/>
            </a:pPr>
            <a:endParaRPr lang="en-GB" dirty="0"/>
          </a:p>
          <a:p>
            <a:endParaRPr lang="en-GB" dirty="0"/>
          </a:p>
        </p:txBody>
      </p:sp>
      <p:pic>
        <p:nvPicPr>
          <p:cNvPr id="17" name="Picture 16">
            <a:extLst>
              <a:ext uri="{FF2B5EF4-FFF2-40B4-BE49-F238E27FC236}">
                <a16:creationId xmlns:a16="http://schemas.microsoft.com/office/drawing/2014/main" id="{2E4013B1-1113-4147-B83B-77FF5979F0F6}"/>
              </a:ext>
            </a:extLst>
          </p:cNvPr>
          <p:cNvPicPr>
            <a:picLocks noChangeAspect="1"/>
          </p:cNvPicPr>
          <p:nvPr/>
        </p:nvPicPr>
        <p:blipFill>
          <a:blip r:embed="rId5" cstate="screen">
            <a:clrChange>
              <a:clrFrom>
                <a:srgbClr val="D2D2D2"/>
              </a:clrFrom>
              <a:clrTo>
                <a:srgbClr val="D2D2D2">
                  <a:alpha val="0"/>
                </a:srgbClr>
              </a:clrTo>
            </a:clrChange>
            <a:extLst>
              <a:ext uri="{BEBA8EAE-BF5A-486C-A8C5-ECC9F3942E4B}">
                <a14:imgProps xmlns:a14="http://schemas.microsoft.com/office/drawing/2010/main">
                  <a14:imgLayer r:embed="rId6">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588224" y="5842550"/>
            <a:ext cx="2088232" cy="792385"/>
          </a:xfrm>
          <a:prstGeom prst="rect">
            <a:avLst/>
          </a:prstGeom>
        </p:spPr>
      </p:pic>
      <p:pic>
        <p:nvPicPr>
          <p:cNvPr id="13" name="Picture 12">
            <a:extLst>
              <a:ext uri="{FF2B5EF4-FFF2-40B4-BE49-F238E27FC236}">
                <a16:creationId xmlns:a16="http://schemas.microsoft.com/office/drawing/2014/main" id="{B583AD2F-851B-4C8D-8560-82091A6B0E61}"/>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5220072" y="4494936"/>
            <a:ext cx="2376264" cy="1164927"/>
          </a:xfrm>
          <a:prstGeom prst="rect">
            <a:avLst/>
          </a:prstGeom>
        </p:spPr>
      </p:pic>
    </p:spTree>
    <p:extLst>
      <p:ext uri="{BB962C8B-B14F-4D97-AF65-F5344CB8AC3E}">
        <p14:creationId xmlns:p14="http://schemas.microsoft.com/office/powerpoint/2010/main" val="30516014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panose="020B0606020202030204" pitchFamily="34" charset="0"/>
              </a:rPr>
              <a:t>WHY GO TO INGESTRE HALL?</a:t>
            </a:r>
          </a:p>
        </p:txBody>
      </p:sp>
      <p:pic>
        <p:nvPicPr>
          <p:cNvPr id="8" name="Content Placeholder 7"/>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6804248" y="332656"/>
            <a:ext cx="1997984" cy="719132"/>
          </a:xfrm>
        </p:spPr>
      </p:pic>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5" name="TextBox 4"/>
          <p:cNvSpPr txBox="1"/>
          <p:nvPr/>
        </p:nvSpPr>
        <p:spPr>
          <a:xfrm>
            <a:off x="539550" y="1676182"/>
            <a:ext cx="4680522" cy="4801314"/>
          </a:xfrm>
          <a:prstGeom prst="rect">
            <a:avLst/>
          </a:prstGeom>
          <a:noFill/>
        </p:spPr>
        <p:txBody>
          <a:bodyPr wrap="square" rtlCol="0">
            <a:spAutoFit/>
          </a:bodyPr>
          <a:lstStyle/>
          <a:p>
            <a:r>
              <a:rPr lang="en-GB" b="1" dirty="0">
                <a:latin typeface="Arial Narrow" panose="020B0606020202030204" pitchFamily="34" charset="0"/>
              </a:rPr>
              <a:t>A PARENTS’ PERSPECTIVE</a:t>
            </a:r>
          </a:p>
          <a:p>
            <a:endParaRPr lang="en-GB" dirty="0"/>
          </a:p>
          <a:p>
            <a:r>
              <a:rPr lang="en-GB" dirty="0"/>
              <a:t>Develop independence &amp; critical thinking skills</a:t>
            </a:r>
          </a:p>
          <a:p>
            <a:endParaRPr lang="en-GB" dirty="0"/>
          </a:p>
          <a:p>
            <a:r>
              <a:rPr lang="en-GB" dirty="0"/>
              <a:t>Try new things and stick at them</a:t>
            </a:r>
          </a:p>
          <a:p>
            <a:endParaRPr lang="en-GB" dirty="0"/>
          </a:p>
          <a:p>
            <a:r>
              <a:rPr lang="en-GB" dirty="0"/>
              <a:t>Boost cohesion and sense of belonging</a:t>
            </a:r>
          </a:p>
          <a:p>
            <a:endParaRPr lang="en-GB" dirty="0"/>
          </a:p>
          <a:p>
            <a:r>
              <a:rPr lang="en-GB" dirty="0"/>
              <a:t>Professionally equipped studios</a:t>
            </a:r>
          </a:p>
          <a:p>
            <a:endParaRPr lang="en-GB" dirty="0"/>
          </a:p>
          <a:p>
            <a:r>
              <a:rPr lang="en-GB" dirty="0"/>
              <a:t>All inclusive – no hidden extras</a:t>
            </a:r>
          </a:p>
          <a:p>
            <a:endParaRPr lang="en-GB" dirty="0"/>
          </a:p>
          <a:p>
            <a:r>
              <a:rPr lang="en-GB" dirty="0"/>
              <a:t>School &amp; centre staff work as one team to provide the best experience. </a:t>
            </a:r>
          </a:p>
          <a:p>
            <a:endParaRPr lang="en-GB" dirty="0"/>
          </a:p>
          <a:p>
            <a:r>
              <a:rPr lang="en-GB" dirty="0"/>
              <a:t>A warm welcome awaits – the centre soon becomes a home away from home.</a:t>
            </a:r>
          </a:p>
        </p:txBody>
      </p:sp>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38824" y="1703014"/>
            <a:ext cx="3527089" cy="2326378"/>
          </a:xfrm>
          <a:prstGeom prst="rect">
            <a:avLst/>
          </a:prstGeom>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effectLst>
            <a:outerShdw blurRad="50800" dist="38100" dir="18900000" algn="bl" rotWithShape="0">
              <a:prstClr val="black">
                <a:alpha val="40000"/>
              </a:prstClr>
            </a:outerShdw>
            <a:reflection blurRad="6350" stA="52000" endA="300" endPos="35000" dir="5400000" sy="-100000" algn="bl" rotWithShape="0"/>
            <a:softEdge rad="127000"/>
          </a:effectLst>
        </p:spPr>
      </p:pic>
      <p:pic>
        <p:nvPicPr>
          <p:cNvPr id="9" name="Picture 8">
            <a:extLst>
              <a:ext uri="{FF2B5EF4-FFF2-40B4-BE49-F238E27FC236}">
                <a16:creationId xmlns:a16="http://schemas.microsoft.com/office/drawing/2014/main" id="{2A48D527-D492-4D6B-85A3-5E905D1BC882}"/>
              </a:ext>
            </a:extLst>
          </p:cNvPr>
          <p:cNvPicPr>
            <a:picLocks noChangeAspect="1"/>
          </p:cNvPicPr>
          <p:nvPr/>
        </p:nvPicPr>
        <p:blipFill>
          <a:blip r:embed="rId5" cstate="screen">
            <a:clrChange>
              <a:clrFrom>
                <a:srgbClr val="D2D2D2"/>
              </a:clrFrom>
              <a:clrTo>
                <a:srgbClr val="D2D2D2">
                  <a:alpha val="0"/>
                </a:srgbClr>
              </a:clrTo>
            </a:clrChange>
            <a:extLst>
              <a:ext uri="{BEBA8EAE-BF5A-486C-A8C5-ECC9F3942E4B}">
                <a14:imgProps xmlns:a14="http://schemas.microsoft.com/office/drawing/2010/main">
                  <a14:imgLayer r:embed="rId6">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588224" y="5842550"/>
            <a:ext cx="2088232" cy="792385"/>
          </a:xfrm>
          <a:prstGeom prst="rect">
            <a:avLst/>
          </a:prstGeom>
        </p:spPr>
      </p:pic>
    </p:spTree>
    <p:extLst>
      <p:ext uri="{BB962C8B-B14F-4D97-AF65-F5344CB8AC3E}">
        <p14:creationId xmlns:p14="http://schemas.microsoft.com/office/powerpoint/2010/main" val="24332380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a:rPr>
              <a:t>A TYPICAL DAY</a:t>
            </a:r>
            <a:endParaRPr lang="en-GB" sz="2800" b="1" dirty="0">
              <a:latin typeface="Arial Narrow" panose="020B0606020202030204" pitchFamily="34" charset="0"/>
            </a:endParaRPr>
          </a:p>
        </p:txBody>
      </p:sp>
      <p:pic>
        <p:nvPicPr>
          <p:cNvPr id="8" name="Content Placeholder 7"/>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6804248" y="332656"/>
            <a:ext cx="1997984" cy="719132"/>
          </a:xfrm>
        </p:spPr>
      </p:pic>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14" name="TextBox 13"/>
          <p:cNvSpPr txBox="1"/>
          <p:nvPr/>
        </p:nvSpPr>
        <p:spPr>
          <a:xfrm>
            <a:off x="182668" y="1360984"/>
            <a:ext cx="6343120" cy="5909310"/>
          </a:xfrm>
          <a:prstGeom prst="rect">
            <a:avLst/>
          </a:prstGeom>
          <a:noFill/>
        </p:spPr>
        <p:txBody>
          <a:bodyPr wrap="square" lIns="91440" tIns="45720" rIns="91440" bIns="45720" rtlCol="0" anchor="t">
            <a:spAutoFit/>
          </a:bodyPr>
          <a:lstStyle/>
          <a:p>
            <a:r>
              <a:rPr lang="en-GB" dirty="0">
                <a:ea typeface="+mn-lt"/>
                <a:cs typeface="+mn-lt"/>
              </a:rPr>
              <a:t>-8:00  wake up!</a:t>
            </a:r>
            <a:endParaRPr lang="en-US" dirty="0"/>
          </a:p>
          <a:p>
            <a:r>
              <a:rPr lang="en-GB" dirty="0">
                <a:ea typeface="+mn-lt"/>
                <a:cs typeface="+mn-lt"/>
              </a:rPr>
              <a:t>-</a:t>
            </a:r>
            <a:endParaRPr lang="en-GB" dirty="0"/>
          </a:p>
          <a:p>
            <a:r>
              <a:rPr lang="en-GB" dirty="0">
                <a:ea typeface="+mn-lt"/>
                <a:cs typeface="+mn-lt"/>
              </a:rPr>
              <a:t>-8:30  breakfast</a:t>
            </a:r>
            <a:endParaRPr lang="en-GB" dirty="0"/>
          </a:p>
          <a:p>
            <a:r>
              <a:rPr lang="en-GB" dirty="0">
                <a:ea typeface="+mn-lt"/>
                <a:cs typeface="+mn-lt"/>
              </a:rPr>
              <a:t>-</a:t>
            </a:r>
            <a:endParaRPr lang="en-GB" dirty="0"/>
          </a:p>
          <a:p>
            <a:r>
              <a:rPr lang="en-GB" dirty="0">
                <a:ea typeface="+mn-lt"/>
                <a:cs typeface="+mn-lt"/>
              </a:rPr>
              <a:t>-9:30  workshops</a:t>
            </a:r>
            <a:endParaRPr lang="en-GB" dirty="0"/>
          </a:p>
          <a:p>
            <a:r>
              <a:rPr lang="en-GB" dirty="0">
                <a:ea typeface="+mn-lt"/>
                <a:cs typeface="+mn-lt"/>
              </a:rPr>
              <a:t>-</a:t>
            </a:r>
            <a:endParaRPr lang="en-GB" dirty="0"/>
          </a:p>
          <a:p>
            <a:r>
              <a:rPr lang="en-GB" dirty="0">
                <a:ea typeface="+mn-lt"/>
                <a:cs typeface="+mn-lt"/>
              </a:rPr>
              <a:t>-12:30  lunch</a:t>
            </a:r>
            <a:endParaRPr lang="en-GB" dirty="0"/>
          </a:p>
          <a:p>
            <a:r>
              <a:rPr lang="en-GB" dirty="0">
                <a:ea typeface="+mn-lt"/>
                <a:cs typeface="+mn-lt"/>
              </a:rPr>
              <a:t>-</a:t>
            </a:r>
            <a:endParaRPr lang="en-GB" dirty="0"/>
          </a:p>
          <a:p>
            <a:r>
              <a:rPr lang="en-GB" dirty="0">
                <a:ea typeface="+mn-lt"/>
                <a:cs typeface="+mn-lt"/>
              </a:rPr>
              <a:t>-14:00  workshops</a:t>
            </a:r>
            <a:endParaRPr lang="en-GB" dirty="0"/>
          </a:p>
          <a:p>
            <a:r>
              <a:rPr lang="en-GB" dirty="0">
                <a:ea typeface="+mn-lt"/>
                <a:cs typeface="+mn-lt"/>
              </a:rPr>
              <a:t>-</a:t>
            </a:r>
            <a:endParaRPr lang="en-GB" dirty="0"/>
          </a:p>
          <a:p>
            <a:r>
              <a:rPr lang="en-GB" dirty="0">
                <a:ea typeface="+mn-lt"/>
                <a:cs typeface="+mn-lt"/>
              </a:rPr>
              <a:t>-17:15  dinner</a:t>
            </a:r>
            <a:endParaRPr lang="en-GB" dirty="0"/>
          </a:p>
          <a:p>
            <a:r>
              <a:rPr lang="en-GB" dirty="0">
                <a:ea typeface="+mn-lt"/>
                <a:cs typeface="+mn-lt"/>
              </a:rPr>
              <a:t>-</a:t>
            </a:r>
            <a:endParaRPr lang="en-GB" dirty="0"/>
          </a:p>
          <a:p>
            <a:r>
              <a:rPr lang="en-GB" dirty="0">
                <a:ea typeface="+mn-lt"/>
                <a:cs typeface="+mn-lt"/>
              </a:rPr>
              <a:t>18:30  evening activities</a:t>
            </a:r>
            <a:endParaRPr lang="en-GB" dirty="0"/>
          </a:p>
          <a:p>
            <a:r>
              <a:rPr lang="en-GB" dirty="0">
                <a:ea typeface="+mn-lt"/>
                <a:cs typeface="+mn-lt"/>
              </a:rPr>
              <a:t>Sport &amp; outdoor facilities and games</a:t>
            </a:r>
            <a:endParaRPr lang="en-GB" dirty="0"/>
          </a:p>
          <a:p>
            <a:r>
              <a:rPr lang="en-GB" dirty="0" err="1">
                <a:ea typeface="+mn-lt"/>
                <a:cs typeface="+mn-lt"/>
              </a:rPr>
              <a:t>Nightwalks</a:t>
            </a:r>
            <a:endParaRPr lang="en-GB" dirty="0" err="1"/>
          </a:p>
          <a:p>
            <a:r>
              <a:rPr lang="en-GB" dirty="0">
                <a:ea typeface="+mn-lt"/>
                <a:cs typeface="+mn-lt"/>
              </a:rPr>
              <a:t>Cinema</a:t>
            </a:r>
            <a:endParaRPr lang="en-GB" dirty="0"/>
          </a:p>
          <a:p>
            <a:r>
              <a:rPr lang="en-GB" dirty="0">
                <a:ea typeface="+mn-lt"/>
                <a:cs typeface="+mn-lt"/>
              </a:rPr>
              <a:t>Disco</a:t>
            </a:r>
            <a:endParaRPr lang="en-GB" dirty="0"/>
          </a:p>
          <a:p>
            <a:r>
              <a:rPr lang="en-GB" dirty="0">
                <a:ea typeface="+mn-lt"/>
                <a:cs typeface="+mn-lt"/>
              </a:rPr>
              <a:t>9:00pm- bed</a:t>
            </a:r>
            <a:endParaRPr lang="en-GB" dirty="0"/>
          </a:p>
          <a:p>
            <a:endParaRPr lang="en-GB" dirty="0">
              <a:cs typeface="Calibri"/>
            </a:endParaRPr>
          </a:p>
          <a:p>
            <a:endParaRPr lang="en-GB" dirty="0"/>
          </a:p>
          <a:p>
            <a:endParaRPr lang="en-GB" dirty="0"/>
          </a:p>
        </p:txBody>
      </p:sp>
      <p:pic>
        <p:nvPicPr>
          <p:cNvPr id="11" name="Picture 10">
            <a:extLst>
              <a:ext uri="{FF2B5EF4-FFF2-40B4-BE49-F238E27FC236}">
                <a16:creationId xmlns:a16="http://schemas.microsoft.com/office/drawing/2014/main" id="{C14C1907-2747-48EB-9FC3-6CB99A5AB203}"/>
              </a:ext>
            </a:extLst>
          </p:cNvPr>
          <p:cNvPicPr>
            <a:picLocks noChangeAspect="1"/>
          </p:cNvPicPr>
          <p:nvPr/>
        </p:nvPicPr>
        <p:blipFill>
          <a:blip r:embed="rId4" cstate="screen">
            <a:clrChange>
              <a:clrFrom>
                <a:srgbClr val="D2D2D2"/>
              </a:clrFrom>
              <a:clrTo>
                <a:srgbClr val="D2D2D2">
                  <a:alpha val="0"/>
                </a:srgbClr>
              </a:clrTo>
            </a:clrChange>
            <a:extLst>
              <a:ext uri="{BEBA8EAE-BF5A-486C-A8C5-ECC9F3942E4B}">
                <a14:imgProps xmlns:a14="http://schemas.microsoft.com/office/drawing/2010/main">
                  <a14:imgLayer r:embed="rId5">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588224" y="5842550"/>
            <a:ext cx="2088232" cy="792385"/>
          </a:xfrm>
          <a:prstGeom prst="rect">
            <a:avLst/>
          </a:prstGeom>
        </p:spPr>
      </p:pic>
    </p:spTree>
    <p:extLst>
      <p:ext uri="{BB962C8B-B14F-4D97-AF65-F5344CB8AC3E}">
        <p14:creationId xmlns:p14="http://schemas.microsoft.com/office/powerpoint/2010/main" val="23666073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a:rPr>
              <a:t>Kit List</a:t>
            </a:r>
            <a:endParaRPr lang="en-GB" sz="2800" b="1" dirty="0">
              <a:latin typeface="Arial Narrow" panose="020B0606020202030204" pitchFamily="34" charset="0"/>
            </a:endParaRPr>
          </a:p>
        </p:txBody>
      </p:sp>
      <p:pic>
        <p:nvPicPr>
          <p:cNvPr id="8" name="Content Placeholder 7"/>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6804248" y="332656"/>
            <a:ext cx="1997984" cy="719132"/>
          </a:xfrm>
        </p:spPr>
      </p:pic>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5" name="TextBox 4"/>
          <p:cNvSpPr txBox="1"/>
          <p:nvPr/>
        </p:nvSpPr>
        <p:spPr>
          <a:xfrm>
            <a:off x="166521" y="1590098"/>
            <a:ext cx="8506463" cy="3970318"/>
          </a:xfrm>
          <a:prstGeom prst="rect">
            <a:avLst/>
          </a:prstGeom>
          <a:noFill/>
        </p:spPr>
        <p:txBody>
          <a:bodyPr wrap="square" lIns="91440" tIns="45720" rIns="91440" bIns="45720" rtlCol="0" anchor="t">
            <a:spAutoFit/>
          </a:bodyPr>
          <a:lstStyle/>
          <a:p>
            <a:r>
              <a:rPr lang="en-GB" b="1" dirty="0">
                <a:latin typeface="Arial Narrow"/>
              </a:rPr>
              <a:t>Important things to remember:</a:t>
            </a:r>
          </a:p>
          <a:p>
            <a:endParaRPr lang="en-GB" b="1" dirty="0">
              <a:latin typeface="Arial Narrow"/>
            </a:endParaRPr>
          </a:p>
          <a:p>
            <a:pPr marL="285750" indent="-285750">
              <a:buFont typeface="Arial"/>
              <a:buChar char="•"/>
            </a:pPr>
            <a:r>
              <a:rPr lang="en-GB" dirty="0">
                <a:latin typeface="Arial Narrow"/>
              </a:rPr>
              <a:t>Children must bring a pair of shoes for indoor and outdoors. They will not be allowed to wear shoes both indoor and outdoor.</a:t>
            </a:r>
          </a:p>
          <a:p>
            <a:pPr marL="285750" indent="-285750">
              <a:buFont typeface="Arial"/>
              <a:buChar char="•"/>
            </a:pPr>
            <a:r>
              <a:rPr lang="en-GB" dirty="0">
                <a:latin typeface="Arial Narrow"/>
              </a:rPr>
              <a:t>Children are welcome to wear slippers indoors but we recommend they have a back as the stairs are steep and floor is uneven so it is easy to slip.</a:t>
            </a:r>
          </a:p>
          <a:p>
            <a:pPr marL="285750" indent="-285750">
              <a:buFont typeface="Arial"/>
              <a:buChar char="•"/>
            </a:pPr>
            <a:r>
              <a:rPr lang="en-GB" dirty="0">
                <a:latin typeface="Arial Narrow"/>
              </a:rPr>
              <a:t>Please only send children with what they need, they will have to walk their cases up and down Bundle Hill and carry them up 3-4 flights of stairs!</a:t>
            </a:r>
          </a:p>
          <a:p>
            <a:pPr marL="285750" indent="-285750">
              <a:buFont typeface="Arial"/>
              <a:buChar char="•"/>
            </a:pPr>
            <a:r>
              <a:rPr lang="en-GB" dirty="0">
                <a:latin typeface="Arial Narrow"/>
              </a:rPr>
              <a:t>No electronic devices are allowed. Children may bring a disposable camera if they wish (not to use in dorms)</a:t>
            </a:r>
          </a:p>
          <a:p>
            <a:pPr marL="285750" indent="-285750">
              <a:buFont typeface="Arial"/>
              <a:buChar char="•"/>
            </a:pPr>
            <a:r>
              <a:rPr lang="en-GB" dirty="0">
                <a:latin typeface="Arial Narrow"/>
              </a:rPr>
              <a:t>Different activities will require different kit- this should be on the list you received, this can be found on our school website at Children- </a:t>
            </a:r>
            <a:r>
              <a:rPr lang="en-GB" dirty="0" err="1">
                <a:latin typeface="Arial Narrow"/>
              </a:rPr>
              <a:t>Ingestre</a:t>
            </a:r>
            <a:r>
              <a:rPr lang="en-GB" dirty="0">
                <a:latin typeface="Arial Narrow"/>
              </a:rPr>
              <a:t> Hall Residential</a:t>
            </a:r>
          </a:p>
          <a:p>
            <a:pPr marL="285750" indent="-285750">
              <a:buFont typeface="Arial"/>
              <a:buChar char="•"/>
            </a:pPr>
            <a:r>
              <a:rPr lang="en-GB" dirty="0">
                <a:latin typeface="Arial Narrow"/>
              </a:rPr>
              <a:t>There is a gift shop and a tuck shop, we recommend children bring no more than £10</a:t>
            </a:r>
          </a:p>
          <a:p>
            <a:pPr marL="285750" indent="-285750">
              <a:buFont typeface="Arial"/>
              <a:buChar char="•"/>
            </a:pPr>
            <a:r>
              <a:rPr lang="en-GB" dirty="0">
                <a:latin typeface="Arial Narrow"/>
              </a:rPr>
              <a:t>No bedding is required- children will have to make their own beds so get practicing!</a:t>
            </a:r>
          </a:p>
        </p:txBody>
      </p:sp>
      <p:pic>
        <p:nvPicPr>
          <p:cNvPr id="9" name="Picture 8">
            <a:extLst>
              <a:ext uri="{FF2B5EF4-FFF2-40B4-BE49-F238E27FC236}">
                <a16:creationId xmlns:a16="http://schemas.microsoft.com/office/drawing/2014/main" id="{2A48D527-D492-4D6B-85A3-5E905D1BC882}"/>
              </a:ext>
            </a:extLst>
          </p:cNvPr>
          <p:cNvPicPr>
            <a:picLocks noChangeAspect="1"/>
          </p:cNvPicPr>
          <p:nvPr/>
        </p:nvPicPr>
        <p:blipFill>
          <a:blip r:embed="rId4" cstate="screen">
            <a:clrChange>
              <a:clrFrom>
                <a:srgbClr val="D2D2D2"/>
              </a:clrFrom>
              <a:clrTo>
                <a:srgbClr val="D2D2D2">
                  <a:alpha val="0"/>
                </a:srgbClr>
              </a:clrTo>
            </a:clrChange>
            <a:extLst>
              <a:ext uri="{BEBA8EAE-BF5A-486C-A8C5-ECC9F3942E4B}">
                <a14:imgProps xmlns:a14="http://schemas.microsoft.com/office/drawing/2010/main">
                  <a14:imgLayer r:embed="rId5">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588224" y="5842550"/>
            <a:ext cx="2088232" cy="792385"/>
          </a:xfrm>
          <a:prstGeom prst="rect">
            <a:avLst/>
          </a:prstGeom>
        </p:spPr>
      </p:pic>
    </p:spTree>
    <p:extLst>
      <p:ext uri="{BB962C8B-B14F-4D97-AF65-F5344CB8AC3E}">
        <p14:creationId xmlns:p14="http://schemas.microsoft.com/office/powerpoint/2010/main" val="4354477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a:rPr>
              <a:t>Medication</a:t>
            </a:r>
            <a:endParaRPr lang="en-GB" sz="2800" b="1" dirty="0">
              <a:latin typeface="Arial Narrow" panose="020B0606020202030204" pitchFamily="34" charset="0"/>
            </a:endParaRPr>
          </a:p>
        </p:txBody>
      </p:sp>
      <p:pic>
        <p:nvPicPr>
          <p:cNvPr id="8" name="Content Placeholder 7"/>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6804248" y="332656"/>
            <a:ext cx="1997984" cy="719132"/>
          </a:xfrm>
        </p:spPr>
      </p:pic>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5" name="TextBox 4"/>
          <p:cNvSpPr txBox="1"/>
          <p:nvPr/>
        </p:nvSpPr>
        <p:spPr>
          <a:xfrm>
            <a:off x="166521" y="1590098"/>
            <a:ext cx="8506463" cy="2862322"/>
          </a:xfrm>
          <a:prstGeom prst="rect">
            <a:avLst/>
          </a:prstGeom>
          <a:noFill/>
        </p:spPr>
        <p:txBody>
          <a:bodyPr wrap="square" lIns="91440" tIns="45720" rIns="91440" bIns="45720" rtlCol="0" anchor="t">
            <a:spAutoFit/>
          </a:bodyPr>
          <a:lstStyle/>
          <a:p>
            <a:pPr marL="285750" indent="-285750">
              <a:buFont typeface="Arial"/>
              <a:buChar char="•"/>
            </a:pPr>
            <a:r>
              <a:rPr lang="en-GB" sz="2000" dirty="0">
                <a:latin typeface="Arial Narrow"/>
              </a:rPr>
              <a:t>Any child requiring medicine including inhalers at </a:t>
            </a:r>
            <a:r>
              <a:rPr lang="en-GB" sz="2000" dirty="0" err="1">
                <a:latin typeface="Arial Narrow"/>
              </a:rPr>
              <a:t>Ingestre</a:t>
            </a:r>
            <a:r>
              <a:rPr lang="en-GB" sz="2000" dirty="0">
                <a:latin typeface="Arial Narrow"/>
              </a:rPr>
              <a:t> will need to return a medical form with all details of dosage so that staff can administer or supervise the child taking their medicine. This also includes eczema creams etc.</a:t>
            </a:r>
          </a:p>
          <a:p>
            <a:pPr marL="285750" indent="-285750">
              <a:buFont typeface="Arial"/>
              <a:buChar char="•"/>
            </a:pPr>
            <a:r>
              <a:rPr lang="en-GB" sz="2000" dirty="0">
                <a:latin typeface="Arial Narrow"/>
              </a:rPr>
              <a:t>All medication must be in a labelled bag and given to Mr Hyde on the morning of the residential- it should not go in suitcases.</a:t>
            </a:r>
          </a:p>
          <a:p>
            <a:pPr marL="285750" indent="-285750">
              <a:buFont typeface="Arial"/>
              <a:buChar char="•"/>
            </a:pPr>
            <a:r>
              <a:rPr lang="en-GB" sz="2000" dirty="0">
                <a:latin typeface="Arial Narrow"/>
              </a:rPr>
              <a:t>Children with inhalers must bring their inhaler from home- this will be kept in their school pouch all week.</a:t>
            </a:r>
          </a:p>
          <a:p>
            <a:pPr marL="285750" indent="-285750">
              <a:buFont typeface="Arial"/>
              <a:buChar char="•"/>
            </a:pPr>
            <a:r>
              <a:rPr lang="en-GB" sz="2000" dirty="0">
                <a:latin typeface="Arial Narrow"/>
              </a:rPr>
              <a:t>Please do not send children with Calpol etc in their bags- all medication must be kept by staff</a:t>
            </a:r>
          </a:p>
        </p:txBody>
      </p:sp>
      <p:pic>
        <p:nvPicPr>
          <p:cNvPr id="9" name="Picture 8">
            <a:extLst>
              <a:ext uri="{FF2B5EF4-FFF2-40B4-BE49-F238E27FC236}">
                <a16:creationId xmlns:a16="http://schemas.microsoft.com/office/drawing/2014/main" id="{2A48D527-D492-4D6B-85A3-5E905D1BC882}"/>
              </a:ext>
            </a:extLst>
          </p:cNvPr>
          <p:cNvPicPr>
            <a:picLocks noChangeAspect="1"/>
          </p:cNvPicPr>
          <p:nvPr/>
        </p:nvPicPr>
        <p:blipFill>
          <a:blip r:embed="rId4" cstate="screen">
            <a:clrChange>
              <a:clrFrom>
                <a:srgbClr val="D2D2D2"/>
              </a:clrFrom>
              <a:clrTo>
                <a:srgbClr val="D2D2D2">
                  <a:alpha val="0"/>
                </a:srgbClr>
              </a:clrTo>
            </a:clrChange>
            <a:extLst>
              <a:ext uri="{BEBA8EAE-BF5A-486C-A8C5-ECC9F3942E4B}">
                <a14:imgProps xmlns:a14="http://schemas.microsoft.com/office/drawing/2010/main">
                  <a14:imgLayer r:embed="rId5">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588224" y="5842550"/>
            <a:ext cx="2088232" cy="792385"/>
          </a:xfrm>
          <a:prstGeom prst="rect">
            <a:avLst/>
          </a:prstGeom>
        </p:spPr>
      </p:pic>
    </p:spTree>
    <p:extLst>
      <p:ext uri="{BB962C8B-B14F-4D97-AF65-F5344CB8AC3E}">
        <p14:creationId xmlns:p14="http://schemas.microsoft.com/office/powerpoint/2010/main" val="11945682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a:rPr>
              <a:t>Contact</a:t>
            </a:r>
            <a:endParaRPr lang="en-GB" sz="2800" b="1" dirty="0">
              <a:latin typeface="Arial Narrow" panose="020B0606020202030204" pitchFamily="34" charset="0"/>
            </a:endParaRPr>
          </a:p>
        </p:txBody>
      </p:sp>
      <p:pic>
        <p:nvPicPr>
          <p:cNvPr id="8" name="Content Placeholder 7"/>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6804248" y="332656"/>
            <a:ext cx="1997984" cy="719132"/>
          </a:xfrm>
        </p:spPr>
      </p:pic>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5" name="TextBox 4"/>
          <p:cNvSpPr txBox="1"/>
          <p:nvPr/>
        </p:nvSpPr>
        <p:spPr>
          <a:xfrm>
            <a:off x="166521" y="1590098"/>
            <a:ext cx="8506463" cy="923330"/>
          </a:xfrm>
          <a:prstGeom prst="rect">
            <a:avLst/>
          </a:prstGeom>
          <a:noFill/>
        </p:spPr>
        <p:txBody>
          <a:bodyPr wrap="square" lIns="91440" tIns="45720" rIns="91440" bIns="45720" rtlCol="0" anchor="t">
            <a:spAutoFit/>
          </a:bodyPr>
          <a:lstStyle/>
          <a:p>
            <a:pPr marL="285750" indent="-285750">
              <a:buFont typeface="Arial"/>
              <a:buChar char="•"/>
            </a:pPr>
            <a:r>
              <a:rPr lang="en-GB" dirty="0">
                <a:latin typeface="Arial Narrow"/>
              </a:rPr>
              <a:t>We will only contact you directly if there is an emergency or your child is unwell and needs collecting.</a:t>
            </a:r>
          </a:p>
          <a:p>
            <a:pPr marL="285750" indent="-285750">
              <a:buFont typeface="Arial"/>
              <a:buChar char="•"/>
            </a:pPr>
            <a:r>
              <a:rPr lang="en-GB" dirty="0">
                <a:latin typeface="Arial Narrow"/>
              </a:rPr>
              <a:t>All updates and photos will be posted onto the school twitter page as well as the school website</a:t>
            </a:r>
          </a:p>
        </p:txBody>
      </p:sp>
      <p:pic>
        <p:nvPicPr>
          <p:cNvPr id="9" name="Picture 8">
            <a:extLst>
              <a:ext uri="{FF2B5EF4-FFF2-40B4-BE49-F238E27FC236}">
                <a16:creationId xmlns:a16="http://schemas.microsoft.com/office/drawing/2014/main" id="{2A48D527-D492-4D6B-85A3-5E905D1BC882}"/>
              </a:ext>
            </a:extLst>
          </p:cNvPr>
          <p:cNvPicPr>
            <a:picLocks noChangeAspect="1"/>
          </p:cNvPicPr>
          <p:nvPr/>
        </p:nvPicPr>
        <p:blipFill>
          <a:blip r:embed="rId4" cstate="screen">
            <a:clrChange>
              <a:clrFrom>
                <a:srgbClr val="D2D2D2"/>
              </a:clrFrom>
              <a:clrTo>
                <a:srgbClr val="D2D2D2">
                  <a:alpha val="0"/>
                </a:srgbClr>
              </a:clrTo>
            </a:clrChange>
            <a:extLst>
              <a:ext uri="{BEBA8EAE-BF5A-486C-A8C5-ECC9F3942E4B}">
                <a14:imgProps xmlns:a14="http://schemas.microsoft.com/office/drawing/2010/main">
                  <a14:imgLayer r:embed="rId5">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588224" y="5842550"/>
            <a:ext cx="2088232" cy="792385"/>
          </a:xfrm>
          <a:prstGeom prst="rect">
            <a:avLst/>
          </a:prstGeom>
        </p:spPr>
      </p:pic>
      <p:pic>
        <p:nvPicPr>
          <p:cNvPr id="7" name="Picture 6">
            <a:extLst>
              <a:ext uri="{FF2B5EF4-FFF2-40B4-BE49-F238E27FC236}">
                <a16:creationId xmlns:a16="http://schemas.microsoft.com/office/drawing/2014/main" id="{A52B267F-F976-49DF-B48D-55FD2B301E66}"/>
              </a:ext>
            </a:extLst>
          </p:cNvPr>
          <p:cNvPicPr>
            <a:picLocks noChangeAspect="1"/>
          </p:cNvPicPr>
          <p:nvPr/>
        </p:nvPicPr>
        <p:blipFill rotWithShape="1">
          <a:blip r:embed="rId6"/>
          <a:srcRect l="6688" t="15905" r="17712" b="5179"/>
          <a:stretch/>
        </p:blipFill>
        <p:spPr>
          <a:xfrm>
            <a:off x="3929502" y="3651538"/>
            <a:ext cx="5214498" cy="3060367"/>
          </a:xfrm>
          <a:prstGeom prst="rect">
            <a:avLst/>
          </a:prstGeom>
        </p:spPr>
      </p:pic>
    </p:spTree>
    <p:extLst>
      <p:ext uri="{BB962C8B-B14F-4D97-AF65-F5344CB8AC3E}">
        <p14:creationId xmlns:p14="http://schemas.microsoft.com/office/powerpoint/2010/main" val="41370239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907"/>
            <a:ext cx="8229600" cy="1143000"/>
          </a:xfrm>
        </p:spPr>
        <p:txBody>
          <a:bodyPr>
            <a:normAutofit/>
          </a:bodyPr>
          <a:lstStyle/>
          <a:p>
            <a:pPr algn="l"/>
            <a:r>
              <a:rPr lang="en-GB" sz="2800" b="1" dirty="0">
                <a:latin typeface="Arial Narrow"/>
              </a:rPr>
              <a:t>Questions</a:t>
            </a:r>
            <a:endParaRPr lang="en-GB" sz="2800" b="1" dirty="0">
              <a:latin typeface="Arial Narrow" panose="020B0606020202030204" pitchFamily="34" charset="0"/>
            </a:endParaRPr>
          </a:p>
        </p:txBody>
      </p:sp>
      <p:pic>
        <p:nvPicPr>
          <p:cNvPr id="8" name="Content Placeholder 7"/>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6804248" y="332656"/>
            <a:ext cx="1997984" cy="719132"/>
          </a:xfrm>
        </p:spPr>
      </p:pic>
      <p:cxnSp>
        <p:nvCxnSpPr>
          <p:cNvPr id="10" name="Straight Connector 9"/>
          <p:cNvCxnSpPr/>
          <p:nvPr/>
        </p:nvCxnSpPr>
        <p:spPr>
          <a:xfrm>
            <a:off x="0" y="1124744"/>
            <a:ext cx="9144000" cy="0"/>
          </a:xfrm>
          <a:prstGeom prst="line">
            <a:avLst/>
          </a:prstGeom>
          <a:ln w="3492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11560" y="1676182"/>
            <a:ext cx="7920880" cy="369332"/>
          </a:xfrm>
          <a:prstGeom prst="rect">
            <a:avLst/>
          </a:prstGeom>
          <a:noFill/>
        </p:spPr>
        <p:txBody>
          <a:bodyPr wrap="square" rtlCol="0">
            <a:spAutoFit/>
          </a:bodyPr>
          <a:lstStyle/>
          <a:p>
            <a:endParaRPr lang="en-GB" dirty="0"/>
          </a:p>
        </p:txBody>
      </p:sp>
      <p:sp>
        <p:nvSpPr>
          <p:cNvPr id="5" name="TextBox 4"/>
          <p:cNvSpPr txBox="1"/>
          <p:nvPr/>
        </p:nvSpPr>
        <p:spPr>
          <a:xfrm>
            <a:off x="166521" y="1590098"/>
            <a:ext cx="8506463" cy="1938992"/>
          </a:xfrm>
          <a:prstGeom prst="rect">
            <a:avLst/>
          </a:prstGeom>
          <a:noFill/>
        </p:spPr>
        <p:txBody>
          <a:bodyPr wrap="square" lIns="91440" tIns="45720" rIns="91440" bIns="45720" rtlCol="0" anchor="t">
            <a:spAutoFit/>
          </a:bodyPr>
          <a:lstStyle/>
          <a:p>
            <a:r>
              <a:rPr lang="en-GB" sz="2000" dirty="0">
                <a:latin typeface="Arial Narrow"/>
              </a:rPr>
              <a:t>Thank you for joining us! Your child will have a truly wonderful time at </a:t>
            </a:r>
            <a:r>
              <a:rPr lang="en-GB" sz="2000" dirty="0" err="1">
                <a:latin typeface="Arial Narrow"/>
              </a:rPr>
              <a:t>Ingestre</a:t>
            </a:r>
            <a:r>
              <a:rPr lang="en-GB" sz="2000" dirty="0">
                <a:latin typeface="Arial Narrow"/>
              </a:rPr>
              <a:t> and make memories that will last a lifetime.</a:t>
            </a:r>
          </a:p>
          <a:p>
            <a:endParaRPr lang="en-GB" sz="2000" dirty="0">
              <a:latin typeface="Arial Narrow"/>
            </a:endParaRPr>
          </a:p>
          <a:p>
            <a:r>
              <a:rPr lang="en-GB" sz="2000" dirty="0">
                <a:latin typeface="Arial Narrow"/>
              </a:rPr>
              <a:t>If there are any questions then please don't hesitate to ask.</a:t>
            </a:r>
          </a:p>
          <a:p>
            <a:endParaRPr lang="en-GB" sz="2000" dirty="0">
              <a:latin typeface="Arial Narrow"/>
            </a:endParaRPr>
          </a:p>
          <a:p>
            <a:endParaRPr lang="en-GB" sz="2000" dirty="0">
              <a:latin typeface="Arial Narrow"/>
            </a:endParaRPr>
          </a:p>
        </p:txBody>
      </p:sp>
      <p:pic>
        <p:nvPicPr>
          <p:cNvPr id="9" name="Picture 8">
            <a:extLst>
              <a:ext uri="{FF2B5EF4-FFF2-40B4-BE49-F238E27FC236}">
                <a16:creationId xmlns:a16="http://schemas.microsoft.com/office/drawing/2014/main" id="{2A48D527-D492-4D6B-85A3-5E905D1BC882}"/>
              </a:ext>
            </a:extLst>
          </p:cNvPr>
          <p:cNvPicPr>
            <a:picLocks noChangeAspect="1"/>
          </p:cNvPicPr>
          <p:nvPr/>
        </p:nvPicPr>
        <p:blipFill>
          <a:blip r:embed="rId4" cstate="screen">
            <a:clrChange>
              <a:clrFrom>
                <a:srgbClr val="D2D2D2"/>
              </a:clrFrom>
              <a:clrTo>
                <a:srgbClr val="D2D2D2">
                  <a:alpha val="0"/>
                </a:srgbClr>
              </a:clrTo>
            </a:clrChange>
            <a:extLst>
              <a:ext uri="{BEBA8EAE-BF5A-486C-A8C5-ECC9F3942E4B}">
                <a14:imgProps xmlns:a14="http://schemas.microsoft.com/office/drawing/2010/main">
                  <a14:imgLayer r:embed="rId5">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a:ext>
            </a:extLst>
          </a:blip>
          <a:stretch>
            <a:fillRect/>
          </a:stretch>
        </p:blipFill>
        <p:spPr>
          <a:xfrm>
            <a:off x="6588224" y="5842550"/>
            <a:ext cx="2088232" cy="792385"/>
          </a:xfrm>
          <a:prstGeom prst="rect">
            <a:avLst/>
          </a:prstGeom>
        </p:spPr>
      </p:pic>
    </p:spTree>
    <p:extLst>
      <p:ext uri="{BB962C8B-B14F-4D97-AF65-F5344CB8AC3E}">
        <p14:creationId xmlns:p14="http://schemas.microsoft.com/office/powerpoint/2010/main" val="26049053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1548</TotalTime>
  <Words>1093</Words>
  <Application>Microsoft Office PowerPoint</Application>
  <PresentationFormat>On-screen Show (4:3)</PresentationFormat>
  <Paragraphs>181</Paragraphs>
  <Slides>19</Slides>
  <Notes>19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Arial Narrow</vt:lpstr>
      <vt:lpstr>Calibri</vt:lpstr>
      <vt:lpstr>Office Theme</vt:lpstr>
      <vt:lpstr>PowerPoint Presentation</vt:lpstr>
      <vt:lpstr>INGESTRE HALL:   CENTRE FACTS</vt:lpstr>
      <vt:lpstr>INGESTRE HALL</vt:lpstr>
      <vt:lpstr>PowerPoint Presentation</vt:lpstr>
      <vt:lpstr>PowerPoint Presentation</vt:lpstr>
      <vt:lpstr>PowerPoint Presentation</vt:lpstr>
      <vt:lpstr>ACTIVITIES</vt:lpstr>
      <vt:lpstr>PowerPoint Presentation</vt:lpstr>
      <vt:lpstr>LEARNING</vt:lpstr>
      <vt:lpstr>WHY GO TO INGESTRE HALL?</vt:lpstr>
      <vt:lpstr>THE EVIDENCE</vt:lpstr>
      <vt:lpstr>BEDROOMS</vt:lpstr>
      <vt:lpstr>FOOD GLORIOUS FOOD</vt:lpstr>
      <vt:lpstr>WHY GO TO INGESTRE HALL?</vt:lpstr>
      <vt:lpstr>A TYPICAL DAY</vt:lpstr>
      <vt:lpstr>Kit List</vt:lpstr>
      <vt:lpstr>Medication</vt:lpstr>
      <vt:lpstr>Contact</vt:lpstr>
      <vt:lpstr>Questions</vt:lpstr>
    </vt:vector>
  </TitlesOfParts>
  <Company>Sandwell Metropolitan Borough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 Davies</dc:creator>
  <cp:lastModifiedBy>Mr J Hyde</cp:lastModifiedBy>
  <cp:revision>235</cp:revision>
  <dcterms:created xsi:type="dcterms:W3CDTF">2017-05-08T09:48:53Z</dcterms:created>
  <dcterms:modified xsi:type="dcterms:W3CDTF">2026-09-06T12:46:12Z</dcterms:modified>
</cp:coreProperties>
</file>