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3" r:id="rId4"/>
  </p:sldMasterIdLst>
  <p:sldIdLst>
    <p:sldId id="256" r:id="rId5"/>
    <p:sldId id="260" r:id="rId6"/>
    <p:sldId id="261" r:id="rId7"/>
    <p:sldId id="263" r:id="rId8"/>
    <p:sldId id="275" r:id="rId9"/>
    <p:sldId id="266" r:id="rId10"/>
    <p:sldId id="277" r:id="rId11"/>
    <p:sldId id="265" r:id="rId12"/>
    <p:sldId id="271" r:id="rId13"/>
    <p:sldId id="273" r:id="rId14"/>
    <p:sldId id="274" r:id="rId15"/>
    <p:sldId id="258"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37FF"/>
    <a:srgbClr val="FF8A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1B543C-5FF1-5B49-75E8-BD1166FF3280}" v="2" dt="2024-09-09T20:07:47.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H. Lowe" userId="S::hlowe@our-lady.dudley.sch.uk::0812a289-aa0e-402a-975f-026a6cf4dd96" providerId="AD" clId="Web-{CF1B543C-5FF1-5B49-75E8-BD1166FF3280}"/>
    <pc:docChg chg="modSld">
      <pc:chgData name="Mrs H. Lowe" userId="S::hlowe@our-lady.dudley.sch.uk::0812a289-aa0e-402a-975f-026a6cf4dd96" providerId="AD" clId="Web-{CF1B543C-5FF1-5B49-75E8-BD1166FF3280}" dt="2024-09-09T20:07:47.820" v="0" actId="20577"/>
      <pc:docMkLst>
        <pc:docMk/>
      </pc:docMkLst>
      <pc:sldChg chg="modSp">
        <pc:chgData name="Mrs H. Lowe" userId="S::hlowe@our-lady.dudley.sch.uk::0812a289-aa0e-402a-975f-026a6cf4dd96" providerId="AD" clId="Web-{CF1B543C-5FF1-5B49-75E8-BD1166FF3280}" dt="2024-09-09T20:07:47.820" v="0" actId="20577"/>
        <pc:sldMkLst>
          <pc:docMk/>
          <pc:sldMk cId="1888709117" sldId="265"/>
        </pc:sldMkLst>
        <pc:spChg chg="mod">
          <ac:chgData name="Mrs H. Lowe" userId="S::hlowe@our-lady.dudley.sch.uk::0812a289-aa0e-402a-975f-026a6cf4dd96" providerId="AD" clId="Web-{CF1B543C-5FF1-5B49-75E8-BD1166FF3280}" dt="2024-09-09T20:07:47.820" v="0" actId="20577"/>
          <ac:spMkLst>
            <pc:docMk/>
            <pc:sldMk cId="1888709117" sldId="265"/>
            <ac:spMk id="6" creationId="{922D7698-73E0-4CA5-9F55-D636748FABE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06E0647A-A5D3-4518-8CF5-9EAAF735A424}"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3629306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E0647A-A5D3-4518-8CF5-9EAAF735A424}"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617878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06E0647A-A5D3-4518-8CF5-9EAAF735A424}"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893685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06E0647A-A5D3-4518-8CF5-9EAAF735A424}" type="datetimeFigureOut">
              <a:rPr lang="en-GB" smtClean="0"/>
              <a:t>09/09/2024</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647912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06E0647A-A5D3-4518-8CF5-9EAAF735A424}" type="datetimeFigureOut">
              <a:rPr lang="en-GB" smtClean="0"/>
              <a:t>09/09/2024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05064F-F06E-4763-BFE3-2829B6C6D2F9}"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016702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E0647A-A5D3-4518-8CF5-9EAAF735A424}" type="datetimeFigureOut">
              <a:rPr lang="en-GB" smtClean="0"/>
              <a:t>09/09/2024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3384630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E0647A-A5D3-4518-8CF5-9EAAF735A424}" type="datetimeFigureOut">
              <a:rPr lang="en-GB" smtClean="0"/>
              <a:t>09/09/2024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3429488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06E0647A-A5D3-4518-8CF5-9EAAF735A424}" type="datetimeFigureOut">
              <a:rPr lang="en-GB" smtClean="0"/>
              <a:t>09/09/2024</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1034421516"/>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tx1">
              <a:lumMod val="8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6E0647A-A5D3-4518-8CF5-9EAAF735A424}" type="datetimeFigureOut">
              <a:rPr lang="en-GB" smtClean="0"/>
              <a:t>09/09/2024</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193759991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E0647A-A5D3-4518-8CF5-9EAAF735A424}"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38814553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E0647A-A5D3-4518-8CF5-9EAAF735A424}" type="datetimeFigureOut">
              <a:rPr lang="en-GB" smtClean="0"/>
              <a:t>09/09/2024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05064F-F06E-4763-BFE3-2829B6C6D2F9}" type="slidenum">
              <a:rPr lang="en-GB" smtClean="0"/>
              <a:t>‹#›</a:t>
            </a:fld>
            <a:endParaRPr lang="en-GB"/>
          </a:p>
        </p:txBody>
      </p:sp>
    </p:spTree>
    <p:extLst>
      <p:ext uri="{BB962C8B-B14F-4D97-AF65-F5344CB8AC3E}">
        <p14:creationId xmlns:p14="http://schemas.microsoft.com/office/powerpoint/2010/main" val="1907393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06E0647A-A5D3-4518-8CF5-9EAAF735A424}" type="datetimeFigureOut">
              <a:rPr lang="en-GB" smtClean="0"/>
              <a:t>09/09/2024</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A305064F-F06E-4763-BFE3-2829B6C6D2F9}" type="slidenum">
              <a:rPr lang="en-GB" smtClean="0"/>
              <a:t>‹#›</a:t>
            </a:fld>
            <a:endParaRPr lang="en-GB"/>
          </a:p>
        </p:txBody>
      </p:sp>
    </p:spTree>
    <p:extLst>
      <p:ext uri="{BB962C8B-B14F-4D97-AF65-F5344CB8AC3E}">
        <p14:creationId xmlns:p14="http://schemas.microsoft.com/office/powerpoint/2010/main" val="1883974262"/>
      </p:ext>
    </p:extLst>
  </p:cSld>
  <p:clrMap bg1="dk1" tx1="lt1" bg2="dk2" tx2="lt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Catholic_Church_in_Belarus" TargetMode="External"/><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B357C-A2E7-4826-9585-BC62F74E9639}"/>
              </a:ext>
            </a:extLst>
          </p:cNvPr>
          <p:cNvSpPr>
            <a:spLocks noGrp="1"/>
          </p:cNvSpPr>
          <p:nvPr>
            <p:ph type="ctrTitle"/>
          </p:nvPr>
        </p:nvSpPr>
        <p:spPr>
          <a:xfrm>
            <a:off x="265081" y="2592834"/>
            <a:ext cx="6560287" cy="2387600"/>
          </a:xfrm>
        </p:spPr>
        <p:txBody>
          <a:bodyPr>
            <a:normAutofit fontScale="90000"/>
          </a:bodyPr>
          <a:lstStyle/>
          <a:p>
            <a:r>
              <a:rPr lang="en-GB" u="sng" dirty="0">
                <a:solidFill>
                  <a:schemeClr val="bg1"/>
                </a:solidFill>
                <a:latin typeface="Twinkl Cursive Unlooped" panose="02000000000000000000" pitchFamily="2" charset="0"/>
              </a:rPr>
              <a:t>Welcome Parents</a:t>
            </a:r>
            <a:br>
              <a:rPr lang="en-GB" u="sng" dirty="0">
                <a:latin typeface="Twinkl Cursive Unlooped" panose="02000000000000000000" pitchFamily="2" charset="0"/>
              </a:rPr>
            </a:br>
            <a:br>
              <a:rPr lang="en-GB" u="sng" dirty="0">
                <a:latin typeface="Twinkl Cursive Unlooped" panose="02000000000000000000" pitchFamily="2" charset="0"/>
              </a:rPr>
            </a:br>
            <a:r>
              <a:rPr lang="en-GB" dirty="0">
                <a:latin typeface="Twinkl Cursive Unlooped" panose="02000000000000000000" pitchFamily="2" charset="0"/>
              </a:rPr>
              <a:t>Mrs Lowe</a:t>
            </a:r>
            <a:br>
              <a:rPr lang="en-GB" dirty="0">
                <a:latin typeface="Twinkl Cursive Unlooped" panose="02000000000000000000" pitchFamily="2" charset="0"/>
              </a:rPr>
            </a:br>
            <a:r>
              <a:rPr lang="en-GB" dirty="0">
                <a:latin typeface="Twinkl Cursive Unlooped" panose="02000000000000000000" pitchFamily="2" charset="0"/>
              </a:rPr>
              <a:t>Mrs Turner</a:t>
            </a:r>
            <a:br>
              <a:rPr lang="en-GB" dirty="0">
                <a:latin typeface="Twinkl Cursive Unlooped" panose="02000000000000000000" pitchFamily="2" charset="0"/>
              </a:rPr>
            </a:br>
            <a:r>
              <a:rPr lang="en-GB" dirty="0">
                <a:latin typeface="Twinkl Cursive Unlooped" panose="02000000000000000000" pitchFamily="2" charset="0"/>
              </a:rPr>
              <a:t>Miss Carroll</a:t>
            </a:r>
            <a:endParaRPr lang="en-GB" sz="3100" dirty="0">
              <a:solidFill>
                <a:schemeClr val="bg1"/>
              </a:solidFill>
              <a:latin typeface="Twinkl Cursive Unlooped" panose="02000000000000000000" pitchFamily="2" charset="0"/>
            </a:endParaRPr>
          </a:p>
        </p:txBody>
      </p:sp>
      <p:pic>
        <p:nvPicPr>
          <p:cNvPr id="1026" name="Picture 2" descr="About Us | impactimaging.co.uk">
            <a:extLst>
              <a:ext uri="{FF2B5EF4-FFF2-40B4-BE49-F238E27FC236}">
                <a16:creationId xmlns:a16="http://schemas.microsoft.com/office/drawing/2014/main" id="{D936A7B9-EED3-77F0-C042-84888978DE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281" y="571500"/>
            <a:ext cx="43942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226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C6911C-C916-4169-8C70-8C77BB67FBC4}"/>
              </a:ext>
            </a:extLst>
          </p:cNvPr>
          <p:cNvSpPr txBox="1"/>
          <p:nvPr/>
        </p:nvSpPr>
        <p:spPr>
          <a:xfrm>
            <a:off x="972589" y="25360"/>
            <a:ext cx="10249591" cy="6832640"/>
          </a:xfrm>
          <a:prstGeom prst="rect">
            <a:avLst/>
          </a:prstGeom>
          <a:noFill/>
        </p:spPr>
        <p:txBody>
          <a:bodyPr wrap="square" rtlCol="0">
            <a:spAutoFit/>
          </a:bodyPr>
          <a:lstStyle/>
          <a:p>
            <a:pPr algn="ctr"/>
            <a:r>
              <a:rPr lang="en-GB" sz="3200" u="sng" dirty="0">
                <a:solidFill>
                  <a:schemeClr val="bg1"/>
                </a:solidFill>
                <a:latin typeface="Twinkl Cursive Unlooped" panose="02000000000000000000" pitchFamily="2" charset="0"/>
              </a:rPr>
              <a:t>What we expect in Y3</a:t>
            </a:r>
            <a:br>
              <a:rPr lang="en-GB" sz="3200" u="sng" dirty="0">
                <a:latin typeface="Twinkl Cursive Unlooped" panose="02000000000000000000" pitchFamily="2" charset="0"/>
              </a:rPr>
            </a:br>
            <a:endParaRPr lang="en-GB" sz="3200" u="sng" dirty="0">
              <a:latin typeface="Twinkl Cursive Unlooped" panose="02000000000000000000" pitchFamily="2" charset="0"/>
            </a:endParaRPr>
          </a:p>
          <a:p>
            <a:r>
              <a:rPr lang="en-GB" sz="2200" dirty="0">
                <a:solidFill>
                  <a:schemeClr val="bg1"/>
                </a:solidFill>
                <a:latin typeface="Twinkl Cursive Unlooped" panose="02000000000000000000" pitchFamily="2" charset="0"/>
              </a:rPr>
              <a:t>Children are expected to take more ownership of their learning.</a:t>
            </a:r>
            <a:br>
              <a:rPr lang="en-GB" sz="2200" dirty="0">
                <a:solidFill>
                  <a:schemeClr val="bg1"/>
                </a:solidFill>
                <a:latin typeface="Twinkl Cursive Unlooped" panose="02000000000000000000" pitchFamily="2" charset="0"/>
              </a:rPr>
            </a:br>
            <a:br>
              <a:rPr lang="en-GB" sz="2200" dirty="0">
                <a:solidFill>
                  <a:schemeClr val="bg1"/>
                </a:solidFill>
                <a:latin typeface="Twinkl Cursive Unlooped" panose="02000000000000000000" pitchFamily="2" charset="0"/>
              </a:rPr>
            </a:br>
            <a:r>
              <a:rPr lang="en-GB" sz="2200" dirty="0">
                <a:solidFill>
                  <a:schemeClr val="bg1"/>
                </a:solidFill>
                <a:latin typeface="Twinkl Cursive Unlooped" panose="02000000000000000000" pitchFamily="2" charset="0"/>
              </a:rPr>
              <a:t>To become independent learners.</a:t>
            </a:r>
            <a:br>
              <a:rPr lang="en-GB" sz="2200" dirty="0">
                <a:solidFill>
                  <a:schemeClr val="bg1"/>
                </a:solidFill>
                <a:latin typeface="Twinkl Cursive Unlooped" panose="02000000000000000000" pitchFamily="2" charset="0"/>
              </a:rPr>
            </a:br>
            <a:br>
              <a:rPr lang="en-GB" sz="2200" dirty="0">
                <a:solidFill>
                  <a:schemeClr val="bg1"/>
                </a:solidFill>
                <a:latin typeface="Twinkl Cursive Unlooped" panose="02000000000000000000" pitchFamily="2" charset="0"/>
              </a:rPr>
            </a:br>
            <a:r>
              <a:rPr lang="en-GB" sz="2200" dirty="0">
                <a:solidFill>
                  <a:schemeClr val="bg1"/>
                </a:solidFill>
                <a:latin typeface="Twinkl Cursive Unlooped" panose="02000000000000000000" pitchFamily="2" charset="0"/>
              </a:rPr>
              <a:t>To have a go and develop resilience.</a:t>
            </a:r>
          </a:p>
          <a:p>
            <a:endParaRPr lang="en-GB" sz="2200" dirty="0">
              <a:solidFill>
                <a:schemeClr val="bg1"/>
              </a:solidFill>
              <a:latin typeface="Twinkl Cursive Unlooped" panose="02000000000000000000" pitchFamily="2" charset="0"/>
            </a:endParaRPr>
          </a:p>
          <a:p>
            <a:r>
              <a:rPr lang="en-GB" sz="2200" dirty="0">
                <a:solidFill>
                  <a:schemeClr val="bg1"/>
                </a:solidFill>
                <a:latin typeface="Twinkl Cursive Unlooped" panose="02000000000000000000" pitchFamily="2" charset="0"/>
              </a:rPr>
              <a:t>Reflect on situations rather than reacting</a:t>
            </a:r>
          </a:p>
          <a:p>
            <a:endParaRPr lang="en-GB" sz="2200" dirty="0">
              <a:solidFill>
                <a:schemeClr val="bg1"/>
              </a:solidFill>
              <a:latin typeface="Twinkl Cursive Unlooped" panose="02000000000000000000" pitchFamily="2" charset="0"/>
            </a:endParaRPr>
          </a:p>
          <a:p>
            <a:r>
              <a:rPr lang="en-GB" sz="2200" dirty="0">
                <a:solidFill>
                  <a:schemeClr val="bg1"/>
                </a:solidFill>
                <a:latin typeface="Twinkl Cursive Unlooped" panose="02000000000000000000" pitchFamily="2" charset="0"/>
              </a:rPr>
              <a:t>Swimming &amp; PE responsibility.</a:t>
            </a:r>
            <a:br>
              <a:rPr lang="en-GB" sz="2200" dirty="0">
                <a:solidFill>
                  <a:schemeClr val="bg1"/>
                </a:solidFill>
                <a:latin typeface="Twinkl Cursive Unlooped" panose="02000000000000000000" pitchFamily="2" charset="0"/>
              </a:rPr>
            </a:br>
            <a:br>
              <a:rPr lang="en-GB" sz="2200" dirty="0">
                <a:solidFill>
                  <a:schemeClr val="bg1"/>
                </a:solidFill>
                <a:latin typeface="Twinkl Cursive Unlooped" panose="02000000000000000000" pitchFamily="2" charset="0"/>
              </a:rPr>
            </a:br>
            <a:r>
              <a:rPr lang="en-GB" sz="2200" dirty="0">
                <a:solidFill>
                  <a:schemeClr val="bg1"/>
                </a:solidFill>
                <a:latin typeface="Twinkl Cursive Unlooped" panose="02000000000000000000" pitchFamily="2" charset="0"/>
              </a:rPr>
              <a:t>Collective Worship and leading Mass.</a:t>
            </a:r>
            <a:br>
              <a:rPr lang="en-GB" sz="2200" dirty="0">
                <a:solidFill>
                  <a:schemeClr val="bg1"/>
                </a:solidFill>
                <a:latin typeface="Twinkl Cursive Unlooped" panose="02000000000000000000" pitchFamily="2" charset="0"/>
              </a:rPr>
            </a:br>
            <a:br>
              <a:rPr lang="en-GB" sz="2200" dirty="0">
                <a:solidFill>
                  <a:schemeClr val="bg1"/>
                </a:solidFill>
                <a:latin typeface="Twinkl Cursive Unlooped" panose="02000000000000000000" pitchFamily="2" charset="0"/>
              </a:rPr>
            </a:br>
            <a:r>
              <a:rPr lang="en-GB" sz="2200" dirty="0">
                <a:solidFill>
                  <a:schemeClr val="bg1"/>
                </a:solidFill>
                <a:latin typeface="Twinkl Cursive Unlooped" panose="02000000000000000000" pitchFamily="2" charset="0"/>
              </a:rPr>
              <a:t>Classroom roles.</a:t>
            </a:r>
          </a:p>
          <a:p>
            <a:endParaRPr lang="en-GB" sz="2200" dirty="0">
              <a:solidFill>
                <a:schemeClr val="bg1"/>
              </a:solidFill>
              <a:latin typeface="Twinkl Cursive Unlooped" panose="02000000000000000000" pitchFamily="2" charset="0"/>
            </a:endParaRPr>
          </a:p>
          <a:p>
            <a:r>
              <a:rPr lang="en-GB" sz="2200" dirty="0">
                <a:solidFill>
                  <a:schemeClr val="bg1"/>
                </a:solidFill>
                <a:latin typeface="Twinkl Cursive Unlooped" panose="02000000000000000000" pitchFamily="2" charset="0"/>
              </a:rPr>
              <a:t>Complete homework- EBL, spellings, Maths &amp; Reading.</a:t>
            </a:r>
          </a:p>
          <a:p>
            <a:endParaRPr lang="en-GB" sz="2200" dirty="0">
              <a:solidFill>
                <a:schemeClr val="bg1"/>
              </a:solidFill>
              <a:latin typeface="Twinkl Cursive Unlooped" panose="02000000000000000000" pitchFamily="2" charset="0"/>
            </a:endParaRPr>
          </a:p>
          <a:p>
            <a:r>
              <a:rPr lang="en-GB" sz="2200" dirty="0">
                <a:solidFill>
                  <a:schemeClr val="bg1"/>
                </a:solidFill>
                <a:latin typeface="Twinkl Cursive Unlooped" panose="02000000000000000000" pitchFamily="2" charset="0"/>
              </a:rPr>
              <a:t>Dedication to their Sacraments.</a:t>
            </a:r>
          </a:p>
        </p:txBody>
      </p:sp>
    </p:spTree>
    <p:extLst>
      <p:ext uri="{BB962C8B-B14F-4D97-AF65-F5344CB8AC3E}">
        <p14:creationId xmlns:p14="http://schemas.microsoft.com/office/powerpoint/2010/main" val="879806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70E10F-2EBB-4062-A922-5CE1BF8BC34A}"/>
              </a:ext>
            </a:extLst>
          </p:cNvPr>
          <p:cNvSpPr txBox="1"/>
          <p:nvPr/>
        </p:nvSpPr>
        <p:spPr>
          <a:xfrm>
            <a:off x="1612669" y="179235"/>
            <a:ext cx="8927929" cy="4770537"/>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PE &amp; Forest School</a:t>
            </a:r>
          </a:p>
          <a:p>
            <a:endParaRPr lang="en-GB" sz="4000" dirty="0">
              <a:latin typeface="Comic Sans MS" panose="030F0702030302020204" pitchFamily="66" charset="0"/>
            </a:endParaRPr>
          </a:p>
          <a:p>
            <a:r>
              <a:rPr lang="en-GB" sz="2800" dirty="0">
                <a:solidFill>
                  <a:schemeClr val="bg1"/>
                </a:solidFill>
                <a:latin typeface="Twinkl Cursive Unlooped" panose="02000000000000000000" pitchFamily="2" charset="0"/>
              </a:rPr>
              <a:t>Swimming every Monday in the Autumn Term until February half term.</a:t>
            </a:r>
            <a:br>
              <a:rPr lang="en-GB" sz="2800" dirty="0">
                <a:solidFill>
                  <a:schemeClr val="bg1"/>
                </a:solidFill>
                <a:latin typeface="Twinkl Cursive Unlooped" panose="02000000000000000000" pitchFamily="2" charset="0"/>
              </a:rPr>
            </a:br>
            <a:br>
              <a:rPr lang="en-GB" sz="2800" dirty="0">
                <a:solidFill>
                  <a:schemeClr val="bg1"/>
                </a:solidFill>
                <a:latin typeface="Twinkl Cursive Unlooped" panose="02000000000000000000" pitchFamily="2" charset="0"/>
              </a:rPr>
            </a:br>
            <a:r>
              <a:rPr lang="en-GB" sz="2800" dirty="0">
                <a:solidFill>
                  <a:schemeClr val="bg1"/>
                </a:solidFill>
                <a:latin typeface="Twinkl Cursive Unlooped" panose="02000000000000000000" pitchFamily="2" charset="0"/>
              </a:rPr>
              <a:t>PE every Wednesday with our sports coach.</a:t>
            </a:r>
          </a:p>
          <a:p>
            <a:endParaRPr lang="en-GB" sz="2800" dirty="0">
              <a:solidFill>
                <a:schemeClr val="bg1"/>
              </a:solidFill>
              <a:latin typeface="Twinkl Cursive Unlooped" panose="02000000000000000000" pitchFamily="2" charset="0"/>
            </a:endParaRPr>
          </a:p>
          <a:p>
            <a:r>
              <a:rPr lang="en-GB" sz="2800" dirty="0">
                <a:solidFill>
                  <a:schemeClr val="bg1"/>
                </a:solidFill>
                <a:latin typeface="Twinkl Cursive Unlooped" panose="02000000000000000000" pitchFamily="2" charset="0"/>
              </a:rPr>
              <a:t>Forest school on rota on a Friday afternoon but dates will be given nearer the time</a:t>
            </a:r>
          </a:p>
          <a:p>
            <a:endParaRPr lang="en-GB" sz="2800" dirty="0">
              <a:latin typeface="Comic Sans MS" panose="030F0702030302020204" pitchFamily="66" charset="0"/>
            </a:endParaRPr>
          </a:p>
        </p:txBody>
      </p:sp>
      <p:pic>
        <p:nvPicPr>
          <p:cNvPr id="2050" name="Picture 2" descr="Swimmer Clipart Images – Browse 2,561 Stock Photos, Vectors, and Video |  Adobe Stock">
            <a:extLst>
              <a:ext uri="{FF2B5EF4-FFF2-40B4-BE49-F238E27FC236}">
                <a16:creationId xmlns:a16="http://schemas.microsoft.com/office/drawing/2014/main" id="{4D283DA4-E579-3512-F5FF-B67FBC69CC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3368" y="4803648"/>
            <a:ext cx="4331089" cy="18257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ports Clipart Images - Free Download on Freepik">
            <a:extLst>
              <a:ext uri="{FF2B5EF4-FFF2-40B4-BE49-F238E27FC236}">
                <a16:creationId xmlns:a16="http://schemas.microsoft.com/office/drawing/2014/main" id="{52DE94FA-C95F-60F2-C119-B03188CA3410}"/>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435005" y="4511040"/>
            <a:ext cx="2459161" cy="21183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athedral - Forest School">
            <a:extLst>
              <a:ext uri="{FF2B5EF4-FFF2-40B4-BE49-F238E27FC236}">
                <a16:creationId xmlns:a16="http://schemas.microsoft.com/office/drawing/2014/main" id="{78C30606-DB19-EFEE-1DCB-4EAF72239B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50" y="4949772"/>
            <a:ext cx="3786188" cy="1679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093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2186266" y="195386"/>
            <a:ext cx="7029451" cy="707886"/>
          </a:xfrm>
          <a:prstGeom prst="rect">
            <a:avLst/>
          </a:prstGeom>
          <a:noFill/>
        </p:spPr>
        <p:txBody>
          <a:bodyPr wrap="square" rtlCol="0">
            <a:spAutoFit/>
          </a:bodyPr>
          <a:lstStyle/>
          <a:p>
            <a:pPr algn="ctr"/>
            <a:r>
              <a:rPr lang="en-GB" sz="4000" dirty="0">
                <a:solidFill>
                  <a:schemeClr val="bg1"/>
                </a:solidFill>
                <a:latin typeface="Twinkl Cursive Unlooped" panose="02000000000000000000" pitchFamily="2" charset="0"/>
              </a:rPr>
              <a:t>RWI &amp; Reading</a:t>
            </a:r>
          </a:p>
        </p:txBody>
      </p:sp>
      <p:sp>
        <p:nvSpPr>
          <p:cNvPr id="6" name="TextBox 5">
            <a:extLst>
              <a:ext uri="{FF2B5EF4-FFF2-40B4-BE49-F238E27FC236}">
                <a16:creationId xmlns:a16="http://schemas.microsoft.com/office/drawing/2014/main" id="{922D7698-73E0-4CA5-9F55-D636748FABE7}"/>
              </a:ext>
            </a:extLst>
          </p:cNvPr>
          <p:cNvSpPr txBox="1"/>
          <p:nvPr/>
        </p:nvSpPr>
        <p:spPr>
          <a:xfrm>
            <a:off x="249822" y="1121288"/>
            <a:ext cx="11298872" cy="4093428"/>
          </a:xfrm>
          <a:prstGeom prst="rect">
            <a:avLst/>
          </a:prstGeom>
          <a:noFill/>
        </p:spPr>
        <p:txBody>
          <a:bodyPr wrap="square" rtlCol="0">
            <a:spAutoFit/>
          </a:bodyPr>
          <a:lstStyle/>
          <a:p>
            <a:r>
              <a:rPr lang="en-GB" sz="2000" dirty="0">
                <a:solidFill>
                  <a:schemeClr val="bg1"/>
                </a:solidFill>
                <a:latin typeface="Twinkl Cursive Unlooped" panose="02000000000000000000" pitchFamily="2" charset="0"/>
              </a:rPr>
              <a:t>Reading assessments have been started to determine what book band your child is on.</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If your child has finished their book, they need to ensure they show their reading diary to a teacher and then they can seek a new book from their book band.</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Reading records and reading books must be sent in </a:t>
            </a:r>
            <a:r>
              <a:rPr lang="en-GB" sz="2000" b="1" dirty="0">
                <a:solidFill>
                  <a:schemeClr val="bg1"/>
                </a:solidFill>
                <a:latin typeface="Twinkl Cursive Unlooped" panose="02000000000000000000" pitchFamily="2" charset="0"/>
              </a:rPr>
              <a:t>EVERY DAY!</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It is important that a child reads with an adult every night.</a:t>
            </a:r>
            <a:br>
              <a:rPr lang="en-GB" sz="2000" dirty="0">
                <a:solidFill>
                  <a:schemeClr val="bg1"/>
                </a:solidFill>
                <a:latin typeface="Twinkl Cursive Unlooped" panose="02000000000000000000" pitchFamily="2" charset="0"/>
              </a:rPr>
            </a:br>
            <a:br>
              <a:rPr lang="en-GB" sz="2000" dirty="0">
                <a:solidFill>
                  <a:schemeClr val="bg1"/>
                </a:solidFill>
                <a:latin typeface="Twinkl Cursive Unlooped" panose="02000000000000000000" pitchFamily="2" charset="0"/>
              </a:rPr>
            </a:br>
            <a:r>
              <a:rPr lang="en-GB" sz="2000" dirty="0">
                <a:solidFill>
                  <a:schemeClr val="bg1"/>
                </a:solidFill>
                <a:latin typeface="Twinkl Cursive Unlooped" panose="02000000000000000000" pitchFamily="2" charset="0"/>
              </a:rPr>
              <a:t>Reading records to come into school every day.</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Some children will receive RWI interventions in the morning. This is to give them a push in their early reading!</a:t>
            </a:r>
          </a:p>
        </p:txBody>
      </p:sp>
      <p:pic>
        <p:nvPicPr>
          <p:cNvPr id="7" name="Picture 6"/>
          <p:cNvPicPr>
            <a:picLocks noChangeAspect="1"/>
          </p:cNvPicPr>
          <p:nvPr/>
        </p:nvPicPr>
        <p:blipFill>
          <a:blip r:embed="rId2"/>
          <a:stretch>
            <a:fillRect/>
          </a:stretch>
        </p:blipFill>
        <p:spPr>
          <a:xfrm>
            <a:off x="9215717" y="2337991"/>
            <a:ext cx="2409417" cy="1995577"/>
          </a:xfrm>
          <a:prstGeom prst="rect">
            <a:avLst/>
          </a:prstGeom>
        </p:spPr>
      </p:pic>
    </p:spTree>
    <p:extLst>
      <p:ext uri="{BB962C8B-B14F-4D97-AF65-F5344CB8AC3E}">
        <p14:creationId xmlns:p14="http://schemas.microsoft.com/office/powerpoint/2010/main" val="3229369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2186266" y="195386"/>
            <a:ext cx="7029451" cy="707886"/>
          </a:xfrm>
          <a:prstGeom prst="rect">
            <a:avLst/>
          </a:prstGeom>
          <a:noFill/>
        </p:spPr>
        <p:txBody>
          <a:bodyPr wrap="square" rtlCol="0">
            <a:spAutoFit/>
          </a:bodyPr>
          <a:lstStyle/>
          <a:p>
            <a:pPr algn="ctr"/>
            <a:r>
              <a:rPr lang="en-GB" sz="4000" dirty="0">
                <a:solidFill>
                  <a:schemeClr val="bg1"/>
                </a:solidFill>
                <a:latin typeface="Twinkl Cursive Unlooped" panose="02000000000000000000" pitchFamily="2" charset="0"/>
              </a:rPr>
              <a:t>Handwriting</a:t>
            </a:r>
          </a:p>
        </p:txBody>
      </p:sp>
      <p:sp>
        <p:nvSpPr>
          <p:cNvPr id="6" name="TextBox 5">
            <a:extLst>
              <a:ext uri="{FF2B5EF4-FFF2-40B4-BE49-F238E27FC236}">
                <a16:creationId xmlns:a16="http://schemas.microsoft.com/office/drawing/2014/main" id="{922D7698-73E0-4CA5-9F55-D636748FABE7}"/>
              </a:ext>
            </a:extLst>
          </p:cNvPr>
          <p:cNvSpPr txBox="1"/>
          <p:nvPr/>
        </p:nvSpPr>
        <p:spPr>
          <a:xfrm>
            <a:off x="324827" y="1092081"/>
            <a:ext cx="11298872" cy="400110"/>
          </a:xfrm>
          <a:prstGeom prst="rect">
            <a:avLst/>
          </a:prstGeom>
          <a:noFill/>
        </p:spPr>
        <p:txBody>
          <a:bodyPr wrap="square" rtlCol="0">
            <a:spAutoFit/>
          </a:bodyPr>
          <a:lstStyle/>
          <a:p>
            <a:r>
              <a:rPr lang="en-GB" sz="2000" dirty="0">
                <a:solidFill>
                  <a:schemeClr val="bg1"/>
                </a:solidFill>
                <a:latin typeface="Twinkl Cursive Unlooped" panose="02000000000000000000" pitchFamily="2" charset="0"/>
              </a:rPr>
              <a:t>Handwriting is a huge expectation in KS2. </a:t>
            </a:r>
          </a:p>
        </p:txBody>
      </p:sp>
      <p:sp>
        <p:nvSpPr>
          <p:cNvPr id="5" name="Rectangle 4"/>
          <p:cNvSpPr/>
          <p:nvPr/>
        </p:nvSpPr>
        <p:spPr>
          <a:xfrm>
            <a:off x="324827" y="2243717"/>
            <a:ext cx="11414449" cy="3477875"/>
          </a:xfrm>
          <a:prstGeom prst="rect">
            <a:avLst/>
          </a:prstGeom>
        </p:spPr>
        <p:txBody>
          <a:bodyPr wrap="square">
            <a:spAutoFit/>
          </a:bodyPr>
          <a:lstStyle/>
          <a:p>
            <a:r>
              <a:rPr lang="en-GB" sz="2000" b="0" i="0" dirty="0">
                <a:solidFill>
                  <a:schemeClr val="bg1"/>
                </a:solidFill>
                <a:effectLst/>
                <a:latin typeface="Twinkl Cursive Unlooped" panose="02000000000000000000" pitchFamily="2" charset="0"/>
              </a:rPr>
              <a:t>There are two key reasons handwriting remains important: </a:t>
            </a:r>
          </a:p>
          <a:p>
            <a:pPr marL="342900" indent="-342900">
              <a:buFont typeface="+mj-lt"/>
              <a:buAutoNum type="arabicPeriod"/>
            </a:pPr>
            <a:r>
              <a:rPr lang="en-GB" sz="2000" dirty="0">
                <a:solidFill>
                  <a:schemeClr val="bg1"/>
                </a:solidFill>
                <a:latin typeface="Twinkl Cursive Unlooped" panose="02000000000000000000" pitchFamily="2" charset="0"/>
              </a:rPr>
              <a:t>A</a:t>
            </a:r>
            <a:r>
              <a:rPr lang="en-GB" sz="2000" b="0" i="0" dirty="0">
                <a:solidFill>
                  <a:schemeClr val="bg1"/>
                </a:solidFill>
                <a:effectLst/>
                <a:latin typeface="Twinkl Cursive Unlooped" panose="02000000000000000000" pitchFamily="2" charset="0"/>
              </a:rPr>
              <a:t>utomaticity in handwriting helps us write better content.</a:t>
            </a:r>
          </a:p>
          <a:p>
            <a:pPr marL="342900" indent="-342900">
              <a:buFont typeface="+mj-lt"/>
              <a:buAutoNum type="arabicPeriod"/>
            </a:pPr>
            <a:r>
              <a:rPr lang="en-GB" sz="2000" b="0" i="0" dirty="0">
                <a:solidFill>
                  <a:schemeClr val="bg1"/>
                </a:solidFill>
                <a:effectLst/>
                <a:latin typeface="Twinkl Cursive Unlooped" panose="02000000000000000000" pitchFamily="2" charset="0"/>
              </a:rPr>
              <a:t>Handwriting helps us to learn what we write.</a:t>
            </a:r>
          </a:p>
          <a:p>
            <a:pPr marL="342900" indent="-342900">
              <a:buFont typeface="+mj-lt"/>
              <a:buAutoNum type="arabicPeriod"/>
            </a:pPr>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Children need to achieve automaticity in their letter production. Automaticity is being able to write and create letters without needing to think about the act of writing the letters themselves - instead, we're able to give cognitive attention to the content of what we're writing. </a:t>
            </a:r>
          </a:p>
          <a:p>
            <a:endParaRPr lang="en-GB" sz="2000" dirty="0">
              <a:solidFill>
                <a:schemeClr val="bg1"/>
              </a:solidFill>
              <a:latin typeface="Twinkl Cursive Unlooped" panose="02000000000000000000" pitchFamily="2" charset="0"/>
            </a:endParaRP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Handwriting is practised every day and modelled by teachers. If work is not to a high standard, children will be expected to redo their work.</a:t>
            </a:r>
          </a:p>
        </p:txBody>
      </p:sp>
      <p:pic>
        <p:nvPicPr>
          <p:cNvPr id="3074" name="Picture 2" descr="FREE Highlighted paper to improve handwriting | Writing clipart, Write my  paper, Pencil clipart">
            <a:extLst>
              <a:ext uri="{FF2B5EF4-FFF2-40B4-BE49-F238E27FC236}">
                <a16:creationId xmlns:a16="http://schemas.microsoft.com/office/drawing/2014/main" id="{E7877024-A874-9095-8292-839DEA5E75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1316" y="340555"/>
            <a:ext cx="2730172" cy="230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0335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2246582" y="0"/>
            <a:ext cx="7029451" cy="707886"/>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Homework</a:t>
            </a:r>
          </a:p>
        </p:txBody>
      </p:sp>
      <p:sp>
        <p:nvSpPr>
          <p:cNvPr id="6" name="TextBox 5">
            <a:extLst>
              <a:ext uri="{FF2B5EF4-FFF2-40B4-BE49-F238E27FC236}">
                <a16:creationId xmlns:a16="http://schemas.microsoft.com/office/drawing/2014/main" id="{922D7698-73E0-4CA5-9F55-D636748FABE7}"/>
              </a:ext>
            </a:extLst>
          </p:cNvPr>
          <p:cNvSpPr txBox="1"/>
          <p:nvPr/>
        </p:nvSpPr>
        <p:spPr>
          <a:xfrm>
            <a:off x="189486" y="595437"/>
            <a:ext cx="11780842" cy="6432530"/>
          </a:xfrm>
          <a:prstGeom prst="rect">
            <a:avLst/>
          </a:prstGeom>
          <a:noFill/>
        </p:spPr>
        <p:txBody>
          <a:bodyPr wrap="square" rtlCol="0">
            <a:spAutoFit/>
          </a:bodyPr>
          <a:lstStyle/>
          <a:p>
            <a:r>
              <a:rPr lang="en-GB" sz="2000" b="1" u="sng" dirty="0">
                <a:solidFill>
                  <a:schemeClr val="bg1"/>
                </a:solidFill>
                <a:latin typeface="Twinkl Cursive Unlooped" panose="02000000000000000000" pitchFamily="2" charset="0"/>
              </a:rPr>
              <a:t>Maths/Literacy</a:t>
            </a:r>
            <a:br>
              <a:rPr lang="en-GB" sz="2000" dirty="0">
                <a:solidFill>
                  <a:schemeClr val="bg1"/>
                </a:solidFill>
                <a:latin typeface="Twinkl Cursive Unlooped" panose="02000000000000000000" pitchFamily="2" charset="0"/>
              </a:rPr>
            </a:br>
            <a:r>
              <a:rPr lang="en-GB" sz="2000" dirty="0">
                <a:solidFill>
                  <a:schemeClr val="bg1"/>
                </a:solidFill>
                <a:latin typeface="Twinkl Cursive Unlooped" panose="02000000000000000000" pitchFamily="2" charset="0"/>
              </a:rPr>
              <a:t>In Year 3, children will receive Maths/Literacy homework on a Friday. It needs to be in school to mark for the following Friday. </a:t>
            </a:r>
          </a:p>
          <a:p>
            <a:endParaRPr lang="en-GB" sz="2000" dirty="0">
              <a:solidFill>
                <a:schemeClr val="bg1"/>
              </a:solidFill>
              <a:latin typeface="Twinkl Cursive Unlooped" panose="02000000000000000000" pitchFamily="2" charset="0"/>
            </a:endParaRPr>
          </a:p>
          <a:p>
            <a:r>
              <a:rPr lang="en-GB" sz="2000" b="1" u="sng" dirty="0">
                <a:solidFill>
                  <a:schemeClr val="bg1"/>
                </a:solidFill>
                <a:latin typeface="Twinkl Cursive Unlooped" panose="02000000000000000000" pitchFamily="2" charset="0"/>
              </a:rPr>
              <a:t>Reading</a:t>
            </a:r>
            <a:br>
              <a:rPr lang="en-GB" sz="2000" dirty="0">
                <a:solidFill>
                  <a:schemeClr val="bg1"/>
                </a:solidFill>
                <a:latin typeface="Twinkl Cursive Unlooped" panose="02000000000000000000" pitchFamily="2" charset="0"/>
              </a:rPr>
            </a:br>
            <a:r>
              <a:rPr lang="en-GB" sz="2000" dirty="0">
                <a:solidFill>
                  <a:schemeClr val="bg1"/>
                </a:solidFill>
                <a:latin typeface="Twinkl Cursive Unlooped" panose="02000000000000000000" pitchFamily="2" charset="0"/>
              </a:rPr>
              <a:t>Try and listen to your child read – Again Important! </a:t>
            </a:r>
          </a:p>
          <a:p>
            <a:endParaRPr lang="en-GB" sz="2000" dirty="0">
              <a:solidFill>
                <a:schemeClr val="bg1"/>
              </a:solidFill>
              <a:latin typeface="Twinkl Cursive Unlooped" panose="02000000000000000000" pitchFamily="2" charset="0"/>
            </a:endParaRPr>
          </a:p>
          <a:p>
            <a:r>
              <a:rPr lang="en-GB" sz="2000" b="1" u="sng" dirty="0">
                <a:solidFill>
                  <a:schemeClr val="bg1"/>
                </a:solidFill>
                <a:latin typeface="Twinkl Cursive Unlooped" panose="02000000000000000000" pitchFamily="2" charset="0"/>
              </a:rPr>
              <a:t>EBL</a:t>
            </a:r>
            <a:br>
              <a:rPr lang="en-GB" sz="2000" dirty="0">
                <a:solidFill>
                  <a:schemeClr val="bg1"/>
                </a:solidFill>
                <a:latin typeface="Twinkl Cursive Unlooped" panose="02000000000000000000" pitchFamily="2" charset="0"/>
              </a:rPr>
            </a:br>
            <a:r>
              <a:rPr lang="en-GB" sz="2000" dirty="0">
                <a:solidFill>
                  <a:schemeClr val="bg1"/>
                </a:solidFill>
                <a:latin typeface="Twinkl Cursive Unlooped" panose="02000000000000000000" pitchFamily="2" charset="0"/>
              </a:rPr>
              <a:t>The Enquiry research question will be sent out every Wednesday and will need to be returned and ready to use for the following Wednesday. 1 A4 page.</a:t>
            </a:r>
          </a:p>
          <a:p>
            <a:endParaRPr lang="en-GB" sz="2000" dirty="0">
              <a:solidFill>
                <a:schemeClr val="bg1"/>
              </a:solidFill>
              <a:latin typeface="Twinkl Cursive Unlooped" panose="02000000000000000000" pitchFamily="2" charset="0"/>
            </a:endParaRPr>
          </a:p>
          <a:p>
            <a:r>
              <a:rPr lang="en-GB" sz="2000" b="1" u="sng" dirty="0">
                <a:solidFill>
                  <a:schemeClr val="bg1"/>
                </a:solidFill>
                <a:latin typeface="Twinkl Cursive Unlooped" panose="02000000000000000000" pitchFamily="2" charset="0"/>
              </a:rPr>
              <a:t>Spellings </a:t>
            </a:r>
          </a:p>
          <a:p>
            <a:r>
              <a:rPr lang="en-GB" sz="2000" dirty="0">
                <a:solidFill>
                  <a:schemeClr val="bg1"/>
                </a:solidFill>
                <a:latin typeface="Twinkl Cursive Unlooped" panose="02000000000000000000" pitchFamily="2" charset="0"/>
              </a:rPr>
              <a:t>To be sent out every Friday for testing the following Friday.</a:t>
            </a:r>
          </a:p>
          <a:p>
            <a:endParaRPr lang="en-GB" sz="2000" dirty="0">
              <a:solidFill>
                <a:schemeClr val="bg1"/>
              </a:solidFill>
              <a:latin typeface="Twinkl Cursive Unlooped" panose="02000000000000000000" pitchFamily="2" charset="0"/>
            </a:endParaRPr>
          </a:p>
          <a:p>
            <a:pPr algn="ctr"/>
            <a:r>
              <a:rPr lang="en-GB" sz="2800" b="1" dirty="0">
                <a:ln>
                  <a:solidFill>
                    <a:sysClr val="windowText" lastClr="000000"/>
                  </a:solidFill>
                </a:ln>
                <a:solidFill>
                  <a:srgbClr val="FF0000"/>
                </a:solidFill>
                <a:latin typeface="Twinkl Cursive Unlooped" panose="02000000000000000000" pitchFamily="2" charset="0"/>
              </a:rPr>
              <a:t>If children forget their homework, they will be asked to do it within their lunchtime.</a:t>
            </a:r>
          </a:p>
          <a:p>
            <a:pPr algn="ctr"/>
            <a:r>
              <a:rPr lang="en-GB" sz="2800" b="1" dirty="0">
                <a:ln>
                  <a:solidFill>
                    <a:sysClr val="windowText" lastClr="000000"/>
                  </a:solidFill>
                </a:ln>
                <a:solidFill>
                  <a:srgbClr val="FF0000"/>
                </a:solidFill>
                <a:latin typeface="Twinkl Cursive Unlooped" panose="02000000000000000000" pitchFamily="2" charset="0"/>
              </a:rPr>
              <a:t>If children have lost their homework, </a:t>
            </a:r>
            <a:r>
              <a:rPr lang="en-GB" sz="2800" b="1" u="sng" dirty="0">
                <a:ln>
                  <a:solidFill>
                    <a:sysClr val="windowText" lastClr="000000"/>
                  </a:solidFill>
                </a:ln>
                <a:solidFill>
                  <a:srgbClr val="FF0000"/>
                </a:solidFill>
                <a:latin typeface="Twinkl Cursive Unlooped" panose="02000000000000000000" pitchFamily="2" charset="0"/>
              </a:rPr>
              <a:t>they</a:t>
            </a:r>
            <a:r>
              <a:rPr lang="en-GB" sz="2800" b="1" dirty="0">
                <a:ln>
                  <a:solidFill>
                    <a:sysClr val="windowText" lastClr="000000"/>
                  </a:solidFill>
                </a:ln>
                <a:solidFill>
                  <a:srgbClr val="FF0000"/>
                </a:solidFill>
                <a:latin typeface="Twinkl Cursive Unlooped" panose="02000000000000000000" pitchFamily="2" charset="0"/>
              </a:rPr>
              <a:t> will need to ask for another copy. </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310556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hart with text on it&#10;&#10;Description automatically generated">
            <a:extLst>
              <a:ext uri="{FF2B5EF4-FFF2-40B4-BE49-F238E27FC236}">
                <a16:creationId xmlns:a16="http://schemas.microsoft.com/office/drawing/2014/main" id="{52EE6018-F2F6-7878-E4B7-B335C34529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099" y="215900"/>
            <a:ext cx="9947275" cy="6339194"/>
          </a:xfrm>
          <a:prstGeom prst="rect">
            <a:avLst/>
          </a:prstGeom>
        </p:spPr>
      </p:pic>
    </p:spTree>
    <p:extLst>
      <p:ext uri="{BB962C8B-B14F-4D97-AF65-F5344CB8AC3E}">
        <p14:creationId xmlns:p14="http://schemas.microsoft.com/office/powerpoint/2010/main" val="2784313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1891904" y="126953"/>
            <a:ext cx="7029451" cy="707886"/>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Enquiry Based Learning</a:t>
            </a:r>
          </a:p>
        </p:txBody>
      </p:sp>
      <p:sp>
        <p:nvSpPr>
          <p:cNvPr id="6" name="TextBox 5">
            <a:extLst>
              <a:ext uri="{FF2B5EF4-FFF2-40B4-BE49-F238E27FC236}">
                <a16:creationId xmlns:a16="http://schemas.microsoft.com/office/drawing/2014/main" id="{922D7698-73E0-4CA5-9F55-D636748FABE7}"/>
              </a:ext>
            </a:extLst>
          </p:cNvPr>
          <p:cNvSpPr txBox="1"/>
          <p:nvPr/>
        </p:nvSpPr>
        <p:spPr>
          <a:xfrm>
            <a:off x="174648" y="834839"/>
            <a:ext cx="11245701" cy="5509200"/>
          </a:xfrm>
          <a:prstGeom prst="rect">
            <a:avLst/>
          </a:prstGeom>
          <a:noFill/>
        </p:spPr>
        <p:txBody>
          <a:bodyPr wrap="square" lIns="91440" tIns="45720" rIns="91440" bIns="45720" rtlCol="0" anchor="t">
            <a:spAutoFit/>
          </a:bodyPr>
          <a:lstStyle/>
          <a:p>
            <a:r>
              <a:rPr lang="en-GB" sz="1600" dirty="0">
                <a:solidFill>
                  <a:schemeClr val="bg1"/>
                </a:solidFill>
                <a:latin typeface="Twinkl Cursive Unlooped"/>
              </a:rPr>
              <a:t>Research question will be sent home every week.</a:t>
            </a:r>
            <a:br>
              <a:rPr lang="en-GB" sz="1600" dirty="0">
                <a:latin typeface="Twinkl Cursive Unlooped" panose="02000000000000000000" pitchFamily="2" charset="0"/>
              </a:rPr>
            </a:br>
            <a:br>
              <a:rPr lang="en-GB" sz="1600" dirty="0">
                <a:latin typeface="Twinkl Cursive Unlooped" panose="02000000000000000000" pitchFamily="2" charset="0"/>
              </a:rPr>
            </a:br>
            <a:r>
              <a:rPr lang="en-GB" sz="1600" dirty="0">
                <a:solidFill>
                  <a:srgbClr val="FF0000"/>
                </a:solidFill>
                <a:latin typeface="Twinkl Cursive Unlooped"/>
              </a:rPr>
              <a:t>Autumn 1 (Family &amp; Community) – Does it matter where we come from? (Counties and Cities in the UK)</a:t>
            </a:r>
            <a:br>
              <a:rPr lang="en-GB" sz="1600" dirty="0">
                <a:latin typeface="Twinkl Cursive Unlooped" panose="02000000000000000000" pitchFamily="2" charset="0"/>
              </a:rPr>
            </a:br>
            <a:br>
              <a:rPr lang="en-GB" sz="1600" dirty="0">
                <a:latin typeface="Twinkl Cursive Unlooped" panose="02000000000000000000" pitchFamily="2" charset="0"/>
              </a:rPr>
            </a:br>
            <a:r>
              <a:rPr lang="en-GB" sz="1600">
                <a:solidFill>
                  <a:schemeClr val="accent6">
                    <a:lumMod val="50000"/>
                  </a:schemeClr>
                </a:solidFill>
                <a:latin typeface="Twinkl Cursive Unlooped"/>
              </a:rPr>
              <a:t>Autumn 2 (Stewardship of God’s creation)- Are we scarring or cultivating the earth? (No EBL question for this term- will be explored in </a:t>
            </a:r>
            <a:r>
              <a:rPr lang="en-GB" sz="1600" dirty="0">
                <a:solidFill>
                  <a:schemeClr val="accent6">
                    <a:lumMod val="50000"/>
                  </a:schemeClr>
                </a:solidFill>
                <a:latin typeface="Twinkl Cursive Unlooped"/>
              </a:rPr>
              <a:t>other areas of the curriculum)</a:t>
            </a:r>
            <a:br>
              <a:rPr lang="en-GB" sz="1600" dirty="0">
                <a:latin typeface="Twinkl Cursive Unlooped" panose="02000000000000000000" pitchFamily="2" charset="0"/>
              </a:rPr>
            </a:br>
            <a:br>
              <a:rPr lang="en-GB" sz="1600" dirty="0">
                <a:latin typeface="Twinkl Cursive Unlooped" panose="02000000000000000000" pitchFamily="2" charset="0"/>
              </a:rPr>
            </a:br>
            <a:r>
              <a:rPr lang="en-GB" sz="1600" dirty="0">
                <a:solidFill>
                  <a:srgbClr val="00B0F0"/>
                </a:solidFill>
                <a:latin typeface="Twinkl Cursive Unlooped"/>
              </a:rPr>
              <a:t>Spring 1 (Dignity and Solidarity)- Who are we called to be? (Stone Age to Iron Age)</a:t>
            </a:r>
          </a:p>
          <a:p>
            <a:endParaRPr lang="en-GB" sz="1600" dirty="0">
              <a:solidFill>
                <a:srgbClr val="00B0F0"/>
              </a:solidFill>
              <a:latin typeface="Twinkl Cursive Unlooped" panose="02000000000000000000" pitchFamily="2" charset="0"/>
            </a:endParaRPr>
          </a:p>
          <a:p>
            <a:r>
              <a:rPr lang="en-GB" sz="1600" dirty="0">
                <a:solidFill>
                  <a:srgbClr val="00B050"/>
                </a:solidFill>
                <a:latin typeface="Twinkl Cursive Unlooped" panose="02000000000000000000" pitchFamily="2" charset="0"/>
              </a:rPr>
              <a:t>Spring 2 (Option for the poor and vulnerable)- Does God’s creation cause harm? (Natural disasters)</a:t>
            </a:r>
          </a:p>
          <a:p>
            <a:endParaRPr lang="en-GB" sz="1600" dirty="0">
              <a:solidFill>
                <a:srgbClr val="FF0000"/>
              </a:solidFill>
              <a:latin typeface="Twinkl Cursive Unlooped" panose="02000000000000000000" pitchFamily="2" charset="0"/>
            </a:endParaRPr>
          </a:p>
          <a:p>
            <a:r>
              <a:rPr lang="en-GB" sz="1600" dirty="0">
                <a:solidFill>
                  <a:srgbClr val="7030A0"/>
                </a:solidFill>
                <a:latin typeface="Twinkl Cursive Unlooped" panose="02000000000000000000" pitchFamily="2" charset="0"/>
              </a:rPr>
              <a:t>Summer 1 (Dignity of workers)- Are we all God’s hands on earth? (Achievements of Early Civilisations) </a:t>
            </a:r>
          </a:p>
          <a:p>
            <a:endParaRPr lang="en-GB" sz="1600" dirty="0">
              <a:solidFill>
                <a:srgbClr val="FF0000"/>
              </a:solidFill>
              <a:latin typeface="Twinkl Cursive Unlooped" panose="02000000000000000000" pitchFamily="2" charset="0"/>
            </a:endParaRPr>
          </a:p>
          <a:p>
            <a:r>
              <a:rPr lang="en-GB" sz="1600" dirty="0">
                <a:solidFill>
                  <a:schemeClr val="accent4">
                    <a:lumMod val="75000"/>
                  </a:schemeClr>
                </a:solidFill>
                <a:latin typeface="Twinkl Cursive Unlooped" panose="02000000000000000000" pitchFamily="2" charset="0"/>
              </a:rPr>
              <a:t>Summer 2 (Rights and Responsibilities)– Is a culture of care possible? (Local History)</a:t>
            </a:r>
          </a:p>
          <a:p>
            <a:endParaRPr lang="en-GB" sz="1600" dirty="0">
              <a:solidFill>
                <a:schemeClr val="bg1"/>
              </a:solidFill>
              <a:latin typeface="Twinkl Cursive Unlooped" panose="02000000000000000000" pitchFamily="2" charset="0"/>
            </a:endParaRPr>
          </a:p>
          <a:p>
            <a:r>
              <a:rPr lang="en-GB" sz="1600" dirty="0">
                <a:solidFill>
                  <a:schemeClr val="bg1"/>
                </a:solidFill>
                <a:latin typeface="Twinkl Cursive Unlooped" panose="02000000000000000000" pitchFamily="2" charset="0"/>
              </a:rPr>
              <a:t>Notebook to record information – bring to school each week. 1 side of A4 only. This is to make bullet points, notes and include images to help their learning. You may wish to sit with your child to help them put their notes into structured sentences. </a:t>
            </a:r>
          </a:p>
          <a:p>
            <a:endParaRPr lang="en-GB" sz="1600" dirty="0">
              <a:solidFill>
                <a:schemeClr val="bg1"/>
              </a:solidFill>
              <a:latin typeface="Twinkl Cursive Unlooped" panose="02000000000000000000" pitchFamily="2" charset="0"/>
            </a:endParaRPr>
          </a:p>
          <a:p>
            <a:r>
              <a:rPr lang="en-GB" sz="1600" dirty="0">
                <a:solidFill>
                  <a:schemeClr val="bg1"/>
                </a:solidFill>
                <a:latin typeface="Twinkl Cursive Unlooped" panose="02000000000000000000" pitchFamily="2" charset="0"/>
              </a:rPr>
              <a:t>High quality learning of geographical and historical skills. Builds on prior knowledge and skills and equips them for the next year group and beyond.</a:t>
            </a:r>
          </a:p>
          <a:p>
            <a:endParaRPr lang="en-GB" sz="1600" dirty="0">
              <a:solidFill>
                <a:schemeClr val="bg1"/>
              </a:solidFill>
              <a:latin typeface="Twinkl Cursive Unlooped" panose="02000000000000000000" pitchFamily="2" charset="0"/>
            </a:endParaRPr>
          </a:p>
          <a:p>
            <a:r>
              <a:rPr lang="en-GB" sz="1600" dirty="0">
                <a:solidFill>
                  <a:schemeClr val="bg1"/>
                </a:solidFill>
                <a:latin typeface="Twinkl Cursive Unlooped" panose="02000000000000000000" pitchFamily="2" charset="0"/>
              </a:rPr>
              <a:t>Will help children become independent in their research and provide children will prior knowledge.</a:t>
            </a:r>
          </a:p>
        </p:txBody>
      </p:sp>
    </p:spTree>
    <p:extLst>
      <p:ext uri="{BB962C8B-B14F-4D97-AF65-F5344CB8AC3E}">
        <p14:creationId xmlns:p14="http://schemas.microsoft.com/office/powerpoint/2010/main" val="1888709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65333" y="139748"/>
            <a:ext cx="7029451" cy="707886"/>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Autumn Learning Journey</a:t>
            </a:r>
          </a:p>
        </p:txBody>
      </p:sp>
      <p:sp>
        <p:nvSpPr>
          <p:cNvPr id="6" name="TextBox 5">
            <a:extLst>
              <a:ext uri="{FF2B5EF4-FFF2-40B4-BE49-F238E27FC236}">
                <a16:creationId xmlns:a16="http://schemas.microsoft.com/office/drawing/2014/main" id="{922D7698-73E0-4CA5-9F55-D636748FABE7}"/>
              </a:ext>
            </a:extLst>
          </p:cNvPr>
          <p:cNvSpPr txBox="1"/>
          <p:nvPr/>
        </p:nvSpPr>
        <p:spPr>
          <a:xfrm>
            <a:off x="327177" y="987842"/>
            <a:ext cx="5529187" cy="2862322"/>
          </a:xfrm>
          <a:prstGeom prst="rect">
            <a:avLst/>
          </a:prstGeom>
          <a:noFill/>
        </p:spPr>
        <p:txBody>
          <a:bodyPr wrap="square" rtlCol="0">
            <a:spAutoFit/>
          </a:bodyPr>
          <a:lstStyle/>
          <a:p>
            <a:r>
              <a:rPr lang="en-GB" sz="2000" dirty="0">
                <a:solidFill>
                  <a:schemeClr val="bg1"/>
                </a:solidFill>
                <a:latin typeface="Twinkl Cursive Unlooped" panose="02000000000000000000" pitchFamily="2" charset="0"/>
              </a:rPr>
              <a:t>Keep an eye out on our website for:</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Regular updates on the Y3 class page.</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Useful resources and websites.</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Curriculum overview for Autumn.</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News and updates for school.</a:t>
            </a:r>
          </a:p>
        </p:txBody>
      </p:sp>
      <p:sp>
        <p:nvSpPr>
          <p:cNvPr id="7" name="TextBox 6">
            <a:extLst>
              <a:ext uri="{FF2B5EF4-FFF2-40B4-BE49-F238E27FC236}">
                <a16:creationId xmlns:a16="http://schemas.microsoft.com/office/drawing/2014/main" id="{FBC6911C-C916-4169-8C70-8C77BB67FBC4}"/>
              </a:ext>
            </a:extLst>
          </p:cNvPr>
          <p:cNvSpPr txBox="1"/>
          <p:nvPr/>
        </p:nvSpPr>
        <p:spPr>
          <a:xfrm>
            <a:off x="4316435" y="2164345"/>
            <a:ext cx="8219461" cy="4401205"/>
          </a:xfrm>
          <a:prstGeom prst="rect">
            <a:avLst/>
          </a:prstGeom>
          <a:noFill/>
        </p:spPr>
        <p:txBody>
          <a:bodyPr wrap="square" rtlCol="0">
            <a:spAutoFit/>
          </a:bodyPr>
          <a:lstStyle/>
          <a:p>
            <a:r>
              <a:rPr lang="en-GB" sz="4000" b="1" u="sng" dirty="0">
                <a:solidFill>
                  <a:srgbClr val="FF0000"/>
                </a:solidFill>
                <a:latin typeface="Twinkl Cursive Unlooped" panose="02000000000000000000" pitchFamily="2" charset="0"/>
              </a:rPr>
              <a:t>Important Information </a:t>
            </a:r>
            <a:br>
              <a:rPr lang="en-GB" sz="4000" dirty="0">
                <a:solidFill>
                  <a:srgbClr val="FF0000"/>
                </a:solidFill>
                <a:latin typeface="Twinkl Cursive Unlooped" panose="02000000000000000000" pitchFamily="2" charset="0"/>
              </a:rPr>
            </a:br>
            <a:endParaRPr lang="en-GB" sz="4000" dirty="0">
              <a:solidFill>
                <a:srgbClr val="FF0000"/>
              </a:solidFill>
              <a:latin typeface="Twinkl Cursive Unlooped" panose="02000000000000000000" pitchFamily="2" charset="0"/>
            </a:endParaRPr>
          </a:p>
          <a:p>
            <a:r>
              <a:rPr lang="en-GB" sz="2000" dirty="0">
                <a:solidFill>
                  <a:srgbClr val="FF0000"/>
                </a:solidFill>
                <a:latin typeface="Twinkl Cursive Unlooped" panose="02000000000000000000" pitchFamily="2" charset="0"/>
              </a:rPr>
              <a:t>If your child is being collected by another adult, please let the school office know.</a:t>
            </a:r>
          </a:p>
          <a:p>
            <a:endParaRPr lang="en-GB" sz="2000" dirty="0">
              <a:solidFill>
                <a:srgbClr val="FF0000"/>
              </a:solidFill>
              <a:latin typeface="Twinkl Cursive Unlooped" panose="02000000000000000000" pitchFamily="2" charset="0"/>
            </a:endParaRPr>
          </a:p>
          <a:p>
            <a:r>
              <a:rPr lang="en-GB" sz="2000" dirty="0">
                <a:solidFill>
                  <a:srgbClr val="FF0000"/>
                </a:solidFill>
                <a:latin typeface="Twinkl Cursive Unlooped" panose="02000000000000000000" pitchFamily="2" charset="0"/>
              </a:rPr>
              <a:t>Earrings MUST be taken out for swimming and PE.</a:t>
            </a:r>
          </a:p>
          <a:p>
            <a:endParaRPr lang="en-GB" sz="2000" dirty="0">
              <a:solidFill>
                <a:srgbClr val="FF0000"/>
              </a:solidFill>
              <a:latin typeface="Twinkl Cursive Unlooped" panose="02000000000000000000" pitchFamily="2" charset="0"/>
            </a:endParaRPr>
          </a:p>
          <a:p>
            <a:r>
              <a:rPr lang="en-GB" sz="2000" dirty="0">
                <a:solidFill>
                  <a:srgbClr val="FF0000"/>
                </a:solidFill>
                <a:latin typeface="Twinkl Cursive Unlooped" panose="02000000000000000000" pitchFamily="2" charset="0"/>
              </a:rPr>
              <a:t>Water bottles, book bags and homework to be clearly labelled.</a:t>
            </a:r>
          </a:p>
          <a:p>
            <a:endParaRPr lang="en-GB" sz="2000" dirty="0">
              <a:solidFill>
                <a:srgbClr val="FF0000"/>
              </a:solidFill>
              <a:latin typeface="Twinkl Cursive Unlooped" panose="02000000000000000000" pitchFamily="2" charset="0"/>
            </a:endParaRPr>
          </a:p>
          <a:p>
            <a:r>
              <a:rPr lang="en-GB" sz="2000" dirty="0">
                <a:solidFill>
                  <a:srgbClr val="FF0000"/>
                </a:solidFill>
                <a:latin typeface="Twinkl Cursive Unlooped" panose="02000000000000000000" pitchFamily="2" charset="0"/>
              </a:rPr>
              <a:t>Be punctual.</a:t>
            </a:r>
          </a:p>
          <a:p>
            <a:endParaRPr lang="en-GB" sz="2000" dirty="0">
              <a:solidFill>
                <a:srgbClr val="FF0000"/>
              </a:solidFill>
              <a:latin typeface="Twinkl Cursive Unlooped" panose="02000000000000000000" pitchFamily="2" charset="0"/>
            </a:endParaRPr>
          </a:p>
          <a:p>
            <a:r>
              <a:rPr lang="en-GB" sz="2000" dirty="0">
                <a:solidFill>
                  <a:srgbClr val="FF0000"/>
                </a:solidFill>
                <a:latin typeface="Twinkl Cursive Unlooped" panose="02000000000000000000" pitchFamily="2" charset="0"/>
              </a:rPr>
              <a:t>Partnership with parents.</a:t>
            </a:r>
          </a:p>
        </p:txBody>
      </p:sp>
    </p:spTree>
    <p:extLst>
      <p:ext uri="{BB962C8B-B14F-4D97-AF65-F5344CB8AC3E}">
        <p14:creationId xmlns:p14="http://schemas.microsoft.com/office/powerpoint/2010/main" val="3310397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2179103" y="156373"/>
            <a:ext cx="7029451" cy="707886"/>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Things you can do at home!</a:t>
            </a:r>
          </a:p>
        </p:txBody>
      </p:sp>
      <p:sp>
        <p:nvSpPr>
          <p:cNvPr id="6" name="TextBox 5">
            <a:extLst>
              <a:ext uri="{FF2B5EF4-FFF2-40B4-BE49-F238E27FC236}">
                <a16:creationId xmlns:a16="http://schemas.microsoft.com/office/drawing/2014/main" id="{922D7698-73E0-4CA5-9F55-D636748FABE7}"/>
              </a:ext>
            </a:extLst>
          </p:cNvPr>
          <p:cNvSpPr txBox="1"/>
          <p:nvPr/>
        </p:nvSpPr>
        <p:spPr>
          <a:xfrm>
            <a:off x="327177" y="987842"/>
            <a:ext cx="11412878" cy="2862322"/>
          </a:xfrm>
          <a:prstGeom prst="rect">
            <a:avLst/>
          </a:prstGeom>
          <a:noFill/>
        </p:spPr>
        <p:txBody>
          <a:bodyPr wrap="square" rtlCol="0">
            <a:spAutoFit/>
          </a:bodyPr>
          <a:lstStyle/>
          <a:p>
            <a:r>
              <a:rPr lang="en-GB" sz="2000" dirty="0">
                <a:solidFill>
                  <a:schemeClr val="bg1"/>
                </a:solidFill>
                <a:latin typeface="Twinkl Cursive Unlooped" panose="02000000000000000000" pitchFamily="2" charset="0"/>
              </a:rPr>
              <a:t>Read with our children.</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Homework.</a:t>
            </a:r>
          </a:p>
          <a:p>
            <a:endParaRPr lang="en-GB" sz="2000" dirty="0">
              <a:solidFill>
                <a:schemeClr val="bg1"/>
              </a:solidFill>
              <a:latin typeface="Twinkl Cursive Unlooped" panose="02000000000000000000" pitchFamily="2" charset="0"/>
            </a:endParaRPr>
          </a:p>
          <a:p>
            <a:r>
              <a:rPr lang="en-GB" sz="2000" dirty="0">
                <a:solidFill>
                  <a:schemeClr val="bg1"/>
                </a:solidFill>
                <a:latin typeface="Twinkl Cursive Unlooped" panose="02000000000000000000" pitchFamily="2" charset="0"/>
              </a:rPr>
              <a:t>Maths- arithmetic, times tables etc.</a:t>
            </a:r>
            <a:br>
              <a:rPr lang="en-GB" sz="2000" dirty="0">
                <a:solidFill>
                  <a:schemeClr val="bg1"/>
                </a:solidFill>
                <a:latin typeface="Twinkl Cursive Unlooped" panose="02000000000000000000" pitchFamily="2" charset="0"/>
              </a:rPr>
            </a:br>
            <a:br>
              <a:rPr lang="en-GB" sz="2000" dirty="0">
                <a:solidFill>
                  <a:schemeClr val="bg1"/>
                </a:solidFill>
                <a:latin typeface="Twinkl Cursive Unlooped" panose="02000000000000000000" pitchFamily="2" charset="0"/>
              </a:rPr>
            </a:br>
            <a:r>
              <a:rPr lang="en-GB" sz="2000" dirty="0">
                <a:solidFill>
                  <a:schemeClr val="bg1"/>
                </a:solidFill>
                <a:latin typeface="Twinkl Cursive Unlooped" panose="02000000000000000000" pitchFamily="2" charset="0"/>
              </a:rPr>
              <a:t>Purple Mash – Lots of activities and opportunities for learning.</a:t>
            </a:r>
          </a:p>
          <a:p>
            <a:endParaRPr lang="en-GB" sz="2000" dirty="0">
              <a:solidFill>
                <a:schemeClr val="bg1"/>
              </a:solidFill>
              <a:latin typeface="Twinkl Cursive Unlooped" panose="02000000000000000000" pitchFamily="2" charset="0"/>
            </a:endParaRPr>
          </a:p>
          <a:p>
            <a:endParaRPr lang="en-GB" sz="2000" dirty="0">
              <a:latin typeface="Comic Sans MS" panose="030F0702030302020204" pitchFamily="66"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177" y="3561658"/>
            <a:ext cx="5948932" cy="273748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4416" y="3363514"/>
            <a:ext cx="4349800" cy="3133773"/>
          </a:xfrm>
          <a:prstGeom prst="rect">
            <a:avLst/>
          </a:prstGeom>
        </p:spPr>
      </p:pic>
      <p:sp>
        <p:nvSpPr>
          <p:cNvPr id="5" name="TextBox 4"/>
          <p:cNvSpPr txBox="1"/>
          <p:nvPr/>
        </p:nvSpPr>
        <p:spPr>
          <a:xfrm>
            <a:off x="4655129" y="1633822"/>
            <a:ext cx="1523999" cy="369332"/>
          </a:xfrm>
          <a:prstGeom prst="rect">
            <a:avLst/>
          </a:prstGeom>
          <a:noFill/>
        </p:spPr>
        <p:txBody>
          <a:bodyPr wrap="square" rtlCol="0">
            <a:spAutoFit/>
          </a:bodyPr>
          <a:lstStyle/>
          <a:p>
            <a:r>
              <a:rPr lang="en-GB" dirty="0">
                <a:solidFill>
                  <a:schemeClr val="bg1"/>
                </a:solidFill>
                <a:latin typeface="Twinkl Cursive Unlooped" panose="02000000000000000000" pitchFamily="2" charset="0"/>
              </a:rPr>
              <a:t>EBL Research</a:t>
            </a:r>
          </a:p>
        </p:txBody>
      </p:sp>
      <p:sp>
        <p:nvSpPr>
          <p:cNvPr id="8" name="TextBox 7"/>
          <p:cNvSpPr txBox="1"/>
          <p:nvPr/>
        </p:nvSpPr>
        <p:spPr>
          <a:xfrm>
            <a:off x="4655129" y="1018033"/>
            <a:ext cx="1770444" cy="369332"/>
          </a:xfrm>
          <a:prstGeom prst="rect">
            <a:avLst/>
          </a:prstGeom>
          <a:noFill/>
        </p:spPr>
        <p:txBody>
          <a:bodyPr wrap="square" rtlCol="0">
            <a:spAutoFit/>
          </a:bodyPr>
          <a:lstStyle/>
          <a:p>
            <a:r>
              <a:rPr lang="en-GB" dirty="0">
                <a:solidFill>
                  <a:schemeClr val="bg1"/>
                </a:solidFill>
                <a:latin typeface="Twinkl Cursive Unlooped" panose="02000000000000000000" pitchFamily="2" charset="0"/>
              </a:rPr>
              <a:t>MTC practice</a:t>
            </a:r>
          </a:p>
        </p:txBody>
      </p:sp>
    </p:spTree>
    <p:extLst>
      <p:ext uri="{BB962C8B-B14F-4D97-AF65-F5344CB8AC3E}">
        <p14:creationId xmlns:p14="http://schemas.microsoft.com/office/powerpoint/2010/main" val="3124358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2179103" y="156373"/>
            <a:ext cx="7029451" cy="707886"/>
          </a:xfrm>
          <a:prstGeom prst="rect">
            <a:avLst/>
          </a:prstGeom>
          <a:noFill/>
        </p:spPr>
        <p:txBody>
          <a:bodyPr wrap="square" rtlCol="0">
            <a:spAutoFit/>
          </a:bodyPr>
          <a:lstStyle/>
          <a:p>
            <a:pPr algn="ctr"/>
            <a:r>
              <a:rPr lang="en-GB" sz="4000" b="1" u="sng" dirty="0">
                <a:solidFill>
                  <a:schemeClr val="bg1"/>
                </a:solidFill>
                <a:latin typeface="Twinkl Cursive Unlooped" panose="02000000000000000000" pitchFamily="2" charset="0"/>
              </a:rPr>
              <a:t>Multiplication test Y4</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774" y="1933903"/>
            <a:ext cx="9053230" cy="4347373"/>
          </a:xfrm>
          <a:prstGeom prst="rect">
            <a:avLst/>
          </a:prstGeom>
        </p:spPr>
      </p:pic>
      <p:cxnSp>
        <p:nvCxnSpPr>
          <p:cNvPr id="9" name="Straight Arrow Connector 8"/>
          <p:cNvCxnSpPr/>
          <p:nvPr/>
        </p:nvCxnSpPr>
        <p:spPr>
          <a:xfrm flipH="1">
            <a:off x="8844742" y="1861000"/>
            <a:ext cx="1331279" cy="3733465"/>
          </a:xfrm>
          <a:prstGeom prst="straightConnector1">
            <a:avLst/>
          </a:prstGeom>
          <a:ln w="76200"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4" name="TextBox 13"/>
          <p:cNvSpPr txBox="1"/>
          <p:nvPr/>
        </p:nvSpPr>
        <p:spPr>
          <a:xfrm>
            <a:off x="8408371" y="864259"/>
            <a:ext cx="3899337" cy="1754326"/>
          </a:xfrm>
          <a:prstGeom prst="rect">
            <a:avLst/>
          </a:prstGeom>
          <a:noFill/>
        </p:spPr>
        <p:txBody>
          <a:bodyPr wrap="square" rtlCol="0">
            <a:spAutoFit/>
          </a:bodyPr>
          <a:lstStyle/>
          <a:p>
            <a:r>
              <a:rPr lang="en-GB" dirty="0">
                <a:solidFill>
                  <a:schemeClr val="bg1"/>
                </a:solidFill>
                <a:latin typeface="Twinkl Cursive Unlooped" panose="02000000000000000000" pitchFamily="2" charset="0"/>
              </a:rPr>
              <a:t>Multiplication check in Y4.</a:t>
            </a:r>
            <a:br>
              <a:rPr lang="en-GB" dirty="0">
                <a:solidFill>
                  <a:schemeClr val="bg1"/>
                </a:solidFill>
                <a:latin typeface="Twinkl Cursive Unlooped" panose="02000000000000000000" pitchFamily="2" charset="0"/>
              </a:rPr>
            </a:br>
            <a:br>
              <a:rPr lang="en-GB" dirty="0">
                <a:solidFill>
                  <a:schemeClr val="bg1"/>
                </a:solidFill>
                <a:latin typeface="Twinkl Cursive Unlooped" panose="02000000000000000000" pitchFamily="2" charset="0"/>
              </a:rPr>
            </a:br>
            <a:r>
              <a:rPr lang="en-GB" dirty="0">
                <a:solidFill>
                  <a:schemeClr val="bg1"/>
                </a:solidFill>
                <a:latin typeface="Twinkl Cursive Unlooped" panose="02000000000000000000" pitchFamily="2" charset="0"/>
              </a:rPr>
              <a:t>Practise, practise, practise!</a:t>
            </a:r>
            <a:br>
              <a:rPr lang="en-GB" dirty="0">
                <a:solidFill>
                  <a:schemeClr val="bg1"/>
                </a:solidFill>
                <a:latin typeface="Twinkl Cursive Unlooped" panose="02000000000000000000" pitchFamily="2" charset="0"/>
              </a:rPr>
            </a:br>
            <a:br>
              <a:rPr lang="en-GB" dirty="0">
                <a:solidFill>
                  <a:schemeClr val="bg1"/>
                </a:solidFill>
                <a:latin typeface="Twinkl Cursive Unlooped" panose="02000000000000000000" pitchFamily="2" charset="0"/>
              </a:rPr>
            </a:br>
            <a:endParaRPr lang="en-GB" sz="3600" dirty="0">
              <a:solidFill>
                <a:schemeClr val="bg1"/>
              </a:solidFill>
              <a:latin typeface="Twinkl Cursive Unlooped" panose="02000000000000000000" pitchFamily="2" charset="0"/>
            </a:endParaRPr>
          </a:p>
        </p:txBody>
      </p:sp>
    </p:spTree>
    <p:extLst>
      <p:ext uri="{BB962C8B-B14F-4D97-AF65-F5344CB8AC3E}">
        <p14:creationId xmlns:p14="http://schemas.microsoft.com/office/powerpoint/2010/main" val="401609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C64A67-4F81-4782-B912-6852A89BC4D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27283" y="282632"/>
            <a:ext cx="4665211" cy="6220281"/>
          </a:xfrm>
          <a:prstGeom prst="rect">
            <a:avLst/>
          </a:prstGeom>
        </p:spPr>
      </p:pic>
      <p:sp>
        <p:nvSpPr>
          <p:cNvPr id="6" name="TextBox 5">
            <a:extLst>
              <a:ext uri="{FF2B5EF4-FFF2-40B4-BE49-F238E27FC236}">
                <a16:creationId xmlns:a16="http://schemas.microsoft.com/office/drawing/2014/main" id="{00278592-E4A6-4389-AA00-C25A6D6B4E53}"/>
              </a:ext>
            </a:extLst>
          </p:cNvPr>
          <p:cNvSpPr txBox="1"/>
          <p:nvPr/>
        </p:nvSpPr>
        <p:spPr>
          <a:xfrm>
            <a:off x="157941" y="115108"/>
            <a:ext cx="7029451" cy="6863417"/>
          </a:xfrm>
          <a:prstGeom prst="rect">
            <a:avLst/>
          </a:prstGeom>
          <a:noFill/>
        </p:spPr>
        <p:txBody>
          <a:bodyPr wrap="square" rtlCol="0">
            <a:spAutoFit/>
          </a:bodyPr>
          <a:lstStyle/>
          <a:p>
            <a:pPr algn="ctr"/>
            <a:r>
              <a:rPr lang="en-GB" sz="2800" b="1" u="sng" dirty="0">
                <a:solidFill>
                  <a:schemeClr val="bg1"/>
                </a:solidFill>
                <a:latin typeface="Twinkl Cursive Unlooped" panose="02000000000000000000" pitchFamily="2" charset="0"/>
              </a:rPr>
              <a:t>Sacrament of Reconciliation</a:t>
            </a:r>
            <a:br>
              <a:rPr lang="en-GB" sz="2000" b="1" u="sng" dirty="0">
                <a:solidFill>
                  <a:schemeClr val="bg1"/>
                </a:solidFill>
                <a:latin typeface="Twinkl Cursive Unlooped" panose="02000000000000000000" pitchFamily="2" charset="0"/>
              </a:rPr>
            </a:br>
            <a:endParaRPr lang="en-GB" sz="1600" b="1" u="sng" dirty="0">
              <a:solidFill>
                <a:schemeClr val="bg1"/>
              </a:solidFill>
              <a:latin typeface="Twinkl Cursive Unlooped" panose="02000000000000000000" pitchFamily="2" charset="0"/>
            </a:endParaRPr>
          </a:p>
          <a:p>
            <a:pPr algn="ctr"/>
            <a:r>
              <a:rPr lang="en-GB" sz="1600" dirty="0">
                <a:solidFill>
                  <a:schemeClr val="bg1"/>
                </a:solidFill>
                <a:latin typeface="Twinkl Cursive Unlooped" panose="02000000000000000000" pitchFamily="2" charset="0"/>
              </a:rPr>
              <a:t>Father Stefan will be in contact with parents prior to children making their sacrament. Parents only will be expected to attend meetings in Church. </a:t>
            </a:r>
          </a:p>
          <a:p>
            <a:pPr algn="ctr"/>
            <a:endParaRPr lang="en-GB" sz="1600" dirty="0">
              <a:solidFill>
                <a:schemeClr val="bg1"/>
              </a:solidFill>
              <a:latin typeface="Twinkl Cursive Unlooped" panose="02000000000000000000" pitchFamily="2" charset="0"/>
            </a:endParaRPr>
          </a:p>
          <a:p>
            <a:pPr algn="ctr"/>
            <a:r>
              <a:rPr lang="en-GB" sz="1600" dirty="0">
                <a:solidFill>
                  <a:schemeClr val="bg1"/>
                </a:solidFill>
                <a:latin typeface="Twinkl Cursive Unlooped" panose="02000000000000000000" pitchFamily="2" charset="0"/>
              </a:rPr>
              <a:t>Here children will learn the Act of Contrition. The ceremony takes places on a Saturday morning in the parish church during Lent. You will be given the date but if you cannot make it, please swap with another family and let Father Stefan know.</a:t>
            </a:r>
          </a:p>
          <a:p>
            <a:pPr algn="ctr"/>
            <a:endParaRPr lang="en-GB" sz="2000" dirty="0">
              <a:solidFill>
                <a:schemeClr val="bg1"/>
              </a:solidFill>
              <a:latin typeface="Twinkl Cursive Unlooped" panose="02000000000000000000" pitchFamily="2" charset="0"/>
            </a:endParaRPr>
          </a:p>
          <a:p>
            <a:pPr algn="ctr"/>
            <a:r>
              <a:rPr lang="en-GB" sz="2800" b="1" u="sng" dirty="0">
                <a:solidFill>
                  <a:schemeClr val="bg1"/>
                </a:solidFill>
                <a:latin typeface="Twinkl Cursive Unlooped" panose="02000000000000000000" pitchFamily="2" charset="0"/>
              </a:rPr>
              <a:t>Sacrament of Holy Communion </a:t>
            </a:r>
          </a:p>
          <a:p>
            <a:pPr algn="ctr"/>
            <a:endParaRPr lang="en-GB" sz="1600" dirty="0">
              <a:solidFill>
                <a:schemeClr val="bg1"/>
              </a:solidFill>
              <a:latin typeface="Twinkl Cursive Unlooped" panose="02000000000000000000" pitchFamily="2" charset="0"/>
            </a:endParaRPr>
          </a:p>
          <a:p>
            <a:pPr algn="ctr"/>
            <a:r>
              <a:rPr lang="en-GB" sz="1600" dirty="0">
                <a:solidFill>
                  <a:schemeClr val="bg1"/>
                </a:solidFill>
                <a:latin typeface="Twinkl Cursive Unlooped" panose="02000000000000000000" pitchFamily="2" charset="0"/>
              </a:rPr>
              <a:t>This will be received by Y3 in June 2025.</a:t>
            </a:r>
          </a:p>
          <a:p>
            <a:pPr algn="ctr"/>
            <a:endParaRPr lang="en-GB" sz="2000" dirty="0">
              <a:solidFill>
                <a:schemeClr val="bg1"/>
              </a:solidFill>
              <a:latin typeface="Twinkl Cursive Unlooped" panose="02000000000000000000" pitchFamily="2" charset="0"/>
            </a:endParaRPr>
          </a:p>
          <a:p>
            <a:pPr algn="ctr"/>
            <a:r>
              <a:rPr lang="en-GB" sz="1600" b="0" i="0" dirty="0">
                <a:solidFill>
                  <a:schemeClr val="bg1"/>
                </a:solidFill>
                <a:effectLst/>
                <a:latin typeface="Twinkl Cursive Unlooped" panose="02000000000000000000" pitchFamily="2" charset="0"/>
              </a:rPr>
              <a:t>Parents and carers will be invited to attend meetings throughout the year to be given important information and how to help you child on their spiritual journey.</a:t>
            </a:r>
          </a:p>
          <a:p>
            <a:pPr algn="ctr"/>
            <a:endParaRPr lang="en-GB" sz="1600" dirty="0">
              <a:solidFill>
                <a:schemeClr val="bg1"/>
              </a:solidFill>
              <a:latin typeface="Twinkl Cursive Unlooped" panose="02000000000000000000" pitchFamily="2" charset="0"/>
            </a:endParaRPr>
          </a:p>
          <a:p>
            <a:pPr algn="ctr"/>
            <a:r>
              <a:rPr lang="en-GB" sz="1600" b="0" i="0" dirty="0">
                <a:solidFill>
                  <a:schemeClr val="bg1"/>
                </a:solidFill>
                <a:effectLst/>
                <a:latin typeface="Twinkl Cursive Unlooped" panose="02000000000000000000" pitchFamily="2" charset="0"/>
              </a:rPr>
              <a:t>A</a:t>
            </a:r>
            <a:r>
              <a:rPr lang="en-GB" sz="1600" dirty="0">
                <a:solidFill>
                  <a:schemeClr val="bg1"/>
                </a:solidFill>
                <a:latin typeface="Twinkl Cursive Unlooped" panose="02000000000000000000" pitchFamily="2" charset="0"/>
              </a:rPr>
              <a:t>fter the First Holy Communion Mass, usually the following Thursday, children are invited to wear their communion clothes to celebrate their Mass of Thanksgiving with parents in attendance. Here they will be presented with their certificates and enjoy their Holy Communion breakfast.</a:t>
            </a:r>
            <a:endParaRPr lang="en-GB" sz="1600" b="0" i="0" dirty="0">
              <a:solidFill>
                <a:schemeClr val="bg1"/>
              </a:solidFill>
              <a:effectLst/>
              <a:latin typeface="Twinkl Cursive Unlooped" panose="02000000000000000000" pitchFamily="2" charset="0"/>
            </a:endParaRPr>
          </a:p>
          <a:p>
            <a:pPr algn="ctr"/>
            <a:endParaRPr lang="en-GB" sz="1600" b="0" i="0" dirty="0">
              <a:solidFill>
                <a:schemeClr val="bg1"/>
              </a:solidFill>
              <a:effectLst/>
              <a:latin typeface="Twinkl Cursive Unlooped" panose="02000000000000000000" pitchFamily="2" charset="0"/>
            </a:endParaRPr>
          </a:p>
          <a:p>
            <a:pPr algn="ctr"/>
            <a:r>
              <a:rPr lang="en-GB" sz="1600" dirty="0">
                <a:solidFill>
                  <a:schemeClr val="bg1"/>
                </a:solidFill>
                <a:latin typeface="Twinkl Cursive Unlooped" panose="02000000000000000000" pitchFamily="2" charset="0"/>
              </a:rPr>
              <a:t>More information can be found on the website</a:t>
            </a:r>
            <a:r>
              <a:rPr lang="en-GB" sz="2000" dirty="0">
                <a:solidFill>
                  <a:schemeClr val="bg1"/>
                </a:solidFill>
                <a:latin typeface="Twinkl Cursive Unlooped" panose="02000000000000000000" pitchFamily="2" charset="0"/>
              </a:rPr>
              <a:t>.</a:t>
            </a:r>
          </a:p>
          <a:p>
            <a:pPr algn="ctr"/>
            <a:endParaRPr lang="en-GB" sz="2000" dirty="0">
              <a:latin typeface="Comic Sans MS" panose="030F0702030302020204" pitchFamily="66" charset="0"/>
            </a:endParaRPr>
          </a:p>
        </p:txBody>
      </p:sp>
    </p:spTree>
    <p:extLst>
      <p:ext uri="{BB962C8B-B14F-4D97-AF65-F5344CB8AC3E}">
        <p14:creationId xmlns:p14="http://schemas.microsoft.com/office/powerpoint/2010/main" val="1918954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B9B59C9-EBF2-4CC1-AA91-B3E3471E68F2}"/>
              </a:ext>
            </a:extLst>
          </p:cNvPr>
          <p:cNvSpPr txBox="1"/>
          <p:nvPr/>
        </p:nvSpPr>
        <p:spPr>
          <a:xfrm>
            <a:off x="423509" y="1295519"/>
            <a:ext cx="7029451" cy="3662541"/>
          </a:xfrm>
          <a:prstGeom prst="rect">
            <a:avLst/>
          </a:prstGeom>
          <a:noFill/>
        </p:spPr>
        <p:txBody>
          <a:bodyPr wrap="square" rtlCol="0">
            <a:spAutoFit/>
          </a:bodyPr>
          <a:lstStyle/>
          <a:p>
            <a:pPr algn="ctr"/>
            <a:r>
              <a:rPr lang="en-GB" sz="4000" dirty="0">
                <a:solidFill>
                  <a:schemeClr val="bg1"/>
                </a:solidFill>
                <a:latin typeface="Twinkl Cursive Unlooped" panose="02000000000000000000" pitchFamily="2" charset="0"/>
              </a:rPr>
              <a:t>Any questions?</a:t>
            </a:r>
          </a:p>
          <a:p>
            <a:pPr algn="ctr"/>
            <a:endParaRPr lang="en-GB" sz="4000" dirty="0">
              <a:solidFill>
                <a:schemeClr val="bg1"/>
              </a:solidFill>
              <a:latin typeface="Twinkl Cursive Unlooped" panose="02000000000000000000" pitchFamily="2" charset="0"/>
            </a:endParaRPr>
          </a:p>
          <a:p>
            <a:pPr algn="ctr"/>
            <a:endParaRPr lang="en-GB" sz="4000" dirty="0">
              <a:solidFill>
                <a:schemeClr val="bg1"/>
              </a:solidFill>
              <a:latin typeface="Twinkl Cursive Unlooped" panose="02000000000000000000" pitchFamily="2" charset="0"/>
            </a:endParaRPr>
          </a:p>
          <a:p>
            <a:pPr algn="ctr"/>
            <a:endParaRPr lang="en-GB" sz="4000" dirty="0">
              <a:solidFill>
                <a:schemeClr val="bg1"/>
              </a:solidFill>
              <a:latin typeface="Twinkl Cursive Unlooped" panose="02000000000000000000" pitchFamily="2" charset="0"/>
            </a:endParaRPr>
          </a:p>
          <a:p>
            <a:pPr algn="ctr"/>
            <a:r>
              <a:rPr lang="en-GB" sz="2400" dirty="0">
                <a:solidFill>
                  <a:schemeClr val="bg1"/>
                </a:solidFill>
                <a:latin typeface="Twinkl Cursive Unlooped" panose="02000000000000000000" pitchFamily="2" charset="0"/>
              </a:rPr>
              <a:t>Thank you for listening and we look forward to working with yourself and your child in Year 3!</a:t>
            </a:r>
            <a:br>
              <a:rPr lang="en-GB" sz="2400" dirty="0">
                <a:solidFill>
                  <a:schemeClr val="bg1"/>
                </a:solidFill>
                <a:latin typeface="Twinkl Cursive Unlooped" panose="02000000000000000000" pitchFamily="2" charset="0"/>
              </a:rPr>
            </a:br>
            <a:r>
              <a:rPr lang="en-GB" sz="2400" dirty="0">
                <a:solidFill>
                  <a:schemeClr val="bg1"/>
                </a:solidFill>
                <a:latin typeface="Twinkl Cursive Unlooped" panose="02000000000000000000" pitchFamily="2" charset="0"/>
                <a:sym typeface="Wingdings" panose="05000000000000000000" pitchFamily="2" charset="2"/>
              </a:rPr>
              <a:t></a:t>
            </a:r>
            <a:endParaRPr lang="en-GB" sz="2400" dirty="0">
              <a:solidFill>
                <a:schemeClr val="bg1"/>
              </a:solidFill>
              <a:latin typeface="Twinkl Cursive Unlooped" panose="02000000000000000000" pitchFamily="2" charset="0"/>
            </a:endParaRPr>
          </a:p>
        </p:txBody>
      </p:sp>
      <p:pic>
        <p:nvPicPr>
          <p:cNvPr id="5122" name="Picture 2" descr="question mark - Greatwell Homes">
            <a:extLst>
              <a:ext uri="{FF2B5EF4-FFF2-40B4-BE49-F238E27FC236}">
                <a16:creationId xmlns:a16="http://schemas.microsoft.com/office/drawing/2014/main" id="{60A2C462-B4AB-9D80-8ADE-3B2303EEA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4050" y="554037"/>
            <a:ext cx="4883150" cy="4883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4921685"/>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635D4D"/>
      </a:dk2>
      <a:lt2>
        <a:srgbClr val="D8D6BA"/>
      </a:lt2>
      <a:accent1>
        <a:srgbClr val="9CBEBD"/>
      </a:accent1>
      <a:accent2>
        <a:srgbClr val="D2CB6C"/>
      </a:accent2>
      <a:accent3>
        <a:srgbClr val="9D9A93"/>
      </a:accent3>
      <a:accent4>
        <a:srgbClr val="C89F5D"/>
      </a:accent4>
      <a:accent5>
        <a:srgbClr val="A9A57C"/>
      </a:accent5>
      <a:accent6>
        <a:srgbClr val="95A39D"/>
      </a:accent6>
      <a:hlink>
        <a:srgbClr val="D25814"/>
      </a:hlink>
      <a:folHlink>
        <a:srgbClr val="849A0A"/>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0BDC4BB7-8AF9-46FD-8C32-AB93AC9C410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6bf392-c4d8-4e80-ade3-ca65e0f289d8" xsi:nil="true"/>
    <lcf76f155ced4ddcb4097134ff3c332f xmlns="9f545e49-8fc6-42dc-9689-065a9b81af23">
      <Terms xmlns="http://schemas.microsoft.com/office/infopath/2007/PartnerControls"/>
    </lcf76f155ced4ddcb4097134ff3c332f>
    <SharedWithUsers xmlns="cd8db3ff-9f50-4643-a8c2-0627e1f51f02">
      <UserInfo>
        <DisplayName/>
        <AccountId xsi:nil="true"/>
        <AccountType/>
      </UserInfo>
    </SharedWithUsers>
    <MediaLengthInSeconds xmlns="9f545e49-8fc6-42dc-9689-065a9b81af2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FCBAB4266C154995DDA02BD411F8D9" ma:contentTypeVersion="20" ma:contentTypeDescription="Create a new document." ma:contentTypeScope="" ma:versionID="93a1e5885007c3b2f90eb2232129978e">
  <xsd:schema xmlns:xsd="http://www.w3.org/2001/XMLSchema" xmlns:xs="http://www.w3.org/2001/XMLSchema" xmlns:p="http://schemas.microsoft.com/office/2006/metadata/properties" xmlns:ns2="9f545e49-8fc6-42dc-9689-065a9b81af23" xmlns:ns3="cd8db3ff-9f50-4643-a8c2-0627e1f51f02" xmlns:ns4="166bf392-c4d8-4e80-ade3-ca65e0f289d8" targetNamespace="http://schemas.microsoft.com/office/2006/metadata/properties" ma:root="true" ma:fieldsID="c4fe922be636de9c30a540ef71cc3b22" ns2:_="" ns3:_="" ns4:_="">
    <xsd:import namespace="9f545e49-8fc6-42dc-9689-065a9b81af23"/>
    <xsd:import namespace="cd8db3ff-9f50-4643-a8c2-0627e1f51f02"/>
    <xsd:import namespace="166bf392-c4d8-4e80-ade3-ca65e0f289d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4: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545e49-8fc6-42dc-9689-065a9b81af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b49a1b-acaa-40df-ad9e-b374936d43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8db3ff-9f50-4643-a8c2-0627e1f51f02"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66bf392-c4d8-4e80-ade3-ca65e0f289d8"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731786d9-2461-4b5b-8a9a-c0420fd98c36}" ma:internalName="TaxCatchAll" ma:showField="CatchAllData" ma:web="166bf392-c4d8-4e80-ade3-ca65e0f289d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17FAF7-E7C2-4AF0-9B87-4B64252EDFAB}">
  <ds:schemaRefs>
    <ds:schemaRef ds:uri="http://schemas.microsoft.com/sharepoint/v3/contenttype/forms"/>
  </ds:schemaRefs>
</ds:datastoreItem>
</file>

<file path=customXml/itemProps2.xml><?xml version="1.0" encoding="utf-8"?>
<ds:datastoreItem xmlns:ds="http://schemas.openxmlformats.org/officeDocument/2006/customXml" ds:itemID="{E6328351-B3E5-4E70-8AD3-36505152AC97}">
  <ds:schemaRefs>
    <ds:schemaRef ds:uri="http://purl.org/dc/elements/1.1/"/>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166bf392-c4d8-4e80-ade3-ca65e0f289d8"/>
    <ds:schemaRef ds:uri="cd8db3ff-9f50-4643-a8c2-0627e1f51f02"/>
    <ds:schemaRef ds:uri="9f545e49-8fc6-42dc-9689-065a9b81af23"/>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FD46228-BEA1-43B1-A4BE-723BB226B0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545e49-8fc6-42dc-9689-065a9b81af23"/>
    <ds:schemaRef ds:uri="cd8db3ff-9f50-4643-a8c2-0627e1f51f02"/>
    <ds:schemaRef ds:uri="166bf392-c4d8-4e80-ade3-ca65e0f289d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TM10001115[[fn=Parcel]]</Template>
  <TotalTime>208</TotalTime>
  <Words>1055</Words>
  <Application>Microsoft Office PowerPoint</Application>
  <PresentationFormat>Widescreen</PresentationFormat>
  <Paragraphs>111</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Parcel</vt:lpstr>
      <vt:lpstr>Welcome Parents  Mrs Lowe Mrs Turner Miss Carroll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Parents  Mrs Lowe Mrs Turner Miss Carroll</dc:title>
  <dc:creator>Miss C. Woodfield</dc:creator>
  <cp:lastModifiedBy>Mrs A Turner</cp:lastModifiedBy>
  <cp:revision>12</cp:revision>
  <dcterms:created xsi:type="dcterms:W3CDTF">2021-09-09T17:49:51Z</dcterms:created>
  <dcterms:modified xsi:type="dcterms:W3CDTF">2024-09-09T20:07:48Z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0x01010041FCBAB4266C154995DDA02BD411F8D9</vt:lpwstr>
  </property>
  <property fmtid="{D5CDD505-2E9C-101B-9397-08002B2CF9AE}" pid="3" name="Order">
    <vt:r8>1068700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