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5"/>
  </p:notesMasterIdLst>
  <p:handoutMasterIdLst>
    <p:handoutMasterId r:id="rId16"/>
  </p:handoutMasterIdLst>
  <p:sldIdLst>
    <p:sldId id="258" r:id="rId5"/>
    <p:sldId id="264" r:id="rId6"/>
    <p:sldId id="268" r:id="rId7"/>
    <p:sldId id="269" r:id="rId8"/>
    <p:sldId id="270" r:id="rId9"/>
    <p:sldId id="271" r:id="rId10"/>
    <p:sldId id="272" r:id="rId11"/>
    <p:sldId id="273" r:id="rId12"/>
    <p:sldId id="274" r:id="rId13"/>
    <p:sldId id="267" r:id="rId14"/>
  </p:sldIdLst>
  <p:sldSz cx="9144000" cy="6858000" type="screen4x3"/>
  <p:notesSz cx="6858000" cy="9144000"/>
  <p:embeddedFontLst>
    <p:embeddedFont>
      <p:font typeface="Tuffy" panose="020B0603060100000000" charset="0"/>
      <p:regular r:id="rId17"/>
      <p:bold r:id="rId18"/>
      <p:italic r:id="rId19"/>
      <p:boldItalic r:id="rId20"/>
    </p:embeddedFont>
    <p:embeddedFont>
      <p:font typeface="Twinkl SemiBold" charset="0"/>
      <p:bold r:id="rId21"/>
    </p:embeddedFont>
    <p:embeddedFont>
      <p:font typeface="Twinkl" panose="020B0604020202020204" charset="0"/>
      <p:regular r:id="rId22"/>
      <p:bold r:id="rId23"/>
    </p:embeddedFont>
    <p:embeddedFont>
      <p:font typeface="Sassoon Infant Rg" panose="02000503030000020003" charset="0"/>
      <p:regular r:id="rId24"/>
      <p:bold r:id="rId25"/>
    </p:embeddedFont>
    <p:embeddedFont>
      <p:font typeface="Calibri" panose="020F0502020204030204" pitchFamily="34" charset="0"/>
      <p:regular r:id="rId26"/>
      <p:bold r:id="rId27"/>
      <p:italic r:id="rId28"/>
      <p:boldItalic r:id="rId29"/>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184"/>
    <a:srgbClr val="9B9BCE"/>
    <a:srgbClr val="4A3582"/>
    <a:srgbClr val="2CB7BC"/>
    <a:srgbClr val="7768AD"/>
    <a:srgbClr val="653B90"/>
    <a:srgbClr val="85CDC0"/>
    <a:srgbClr val="C7B7D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6370" autoAdjust="0"/>
  </p:normalViewPr>
  <p:slideViewPr>
    <p:cSldViewPr snapToGrid="0">
      <p:cViewPr varScale="1">
        <p:scale>
          <a:sx n="70" d="100"/>
          <a:sy n="70" d="100"/>
        </p:scale>
        <p:origin x="136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customXml" Target="../customXml/item3.xml"/><Relationship Id="rId21" Type="http://schemas.openxmlformats.org/officeDocument/2006/relationships/font" Target="fonts/font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8.fntdata"/><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6.xml"/><Relationship Id="rId19" Type="http://schemas.openxmlformats.org/officeDocument/2006/relationships/font" Target="fonts/font3.fntdata"/><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AA1006F-8D48-4ECC-B380-9CA507195B02}" type="datetimeFigureOut">
              <a:rPr lang="en-GB"/>
              <a:pPr>
                <a:defRPr/>
              </a:pPr>
              <a:t>20/01/2021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6BB2FF2-732E-48C7-AD4B-4D6E3E125CBC}" type="slidenum">
              <a:rPr lang="en-GB"/>
              <a:pPr>
                <a:defRPr/>
              </a:pPr>
              <a:t>‹#›</a:t>
            </a:fld>
            <a:endParaRPr lang="en-GB"/>
          </a:p>
        </p:txBody>
      </p:sp>
    </p:spTree>
    <p:extLst>
      <p:ext uri="{BB962C8B-B14F-4D97-AF65-F5344CB8AC3E}">
        <p14:creationId xmlns:p14="http://schemas.microsoft.com/office/powerpoint/2010/main" val="3793309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D8B90C3-D801-4F68-9F52-065134216F9A}" type="datetimeFigureOut">
              <a:rPr lang="en-GB"/>
              <a:pPr>
                <a:defRPr/>
              </a:pPr>
              <a:t>20/01/2021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F33A461-F030-485E-BDDF-41DE4F989FB7}" type="slidenum">
              <a:rPr lang="en-GB"/>
              <a:pPr>
                <a:defRPr/>
              </a:pPr>
              <a:t>‹#›</a:t>
            </a:fld>
            <a:endParaRPr lang="en-GB"/>
          </a:p>
        </p:txBody>
      </p:sp>
    </p:spTree>
    <p:extLst>
      <p:ext uri="{BB962C8B-B14F-4D97-AF65-F5344CB8AC3E}">
        <p14:creationId xmlns:p14="http://schemas.microsoft.com/office/powerpoint/2010/main" val="325638102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1388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7056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33178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802199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55804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bbc.co.uk/news/av/science-environment-34883623/sleeping-quarters-on-the-iss" TargetMode="Externa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hyperlink" Target="https://www.bbc.co.uk/newsround/35367139" TargetMode="External"/><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07600" y="2074863"/>
            <a:ext cx="1698625"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accel="50000" decel="50000" fill="hold" nodeType="withEffect">
                                  <p:stCondLst>
                                    <p:cond delay="750"/>
                                  </p:stCondLst>
                                  <p:childTnLst>
                                    <p:animMotion origin="layout" path="M -0.08889 -0.12246 L -0.08889 -0.12246 C -0.09323 -0.12454 -0.09757 -0.12639 -0.10174 -0.12871 C -0.10382 -0.12986 -0.10591 -0.13125 -0.10799 -0.13287 C -0.10973 -0.13426 -0.11111 -0.13611 -0.11285 -0.13704 C -0.11476 -0.1382 -0.11702 -0.13866 -0.1191 -0.13935 C -0.12934 -0.14931 -0.12309 -0.14398 -0.1382 -0.15417 C -0.14028 -0.15556 -0.14271 -0.15648 -0.14462 -0.15833 C -0.1467 -0.16042 -0.14879 -0.16273 -0.15087 -0.16458 C -0.154 -0.16759 -0.15764 -0.16945 -0.16042 -0.17315 C -0.16875 -0.18426 -0.16407 -0.18009 -0.17466 -0.18588 C -0.18473 -0.19931 -0.17865 -0.1919 -0.19375 -0.20695 C -0.19584 -0.20903 -0.19775 -0.21181 -0.20018 -0.21343 C -0.20226 -0.21482 -0.20452 -0.21574 -0.20643 -0.21759 C -0.20834 -0.21921 -0.20955 -0.22199 -0.21129 -0.22384 C -0.21736 -0.23102 -0.21598 -0.22963 -0.2224 -0.23241 C -0.23386 -0.24259 -0.21927 -0.23009 -0.23351 -0.24074 C -0.24202 -0.24746 -0.2342 -0.24329 -0.24289 -0.24722 C -0.26094 -0.26528 -0.2382 -0.24329 -0.25573 -0.25787 C -0.25799 -0.25972 -0.25973 -0.26227 -0.26198 -0.26412 C -0.26754 -0.26875 -0.26858 -0.26852 -0.27466 -0.27037 C -0.27691 -0.27199 -0.279 -0.27315 -0.28108 -0.27477 C -0.28264 -0.27593 -0.2842 -0.27778 -0.28577 -0.27894 C -0.28993 -0.28195 -0.29861 -0.2875 -0.29861 -0.2875 C -0.30018 -0.28958 -0.30157 -0.2919 -0.3033 -0.29375 C -0.30625 -0.29699 -0.30973 -0.29931 -0.31285 -0.30232 C -0.31441 -0.30371 -0.31615 -0.30463 -0.31754 -0.30648 C -0.32136 -0.31134 -0.32448 -0.31713 -0.32865 -0.3213 C -0.33073 -0.32338 -0.33299 -0.32523 -0.33507 -0.32755 C -0.35052 -0.34537 -0.32761 -0.32176 -0.34618 -0.34028 C -0.34723 -0.34236 -0.34792 -0.34491 -0.34931 -0.34676 C -0.3507 -0.34838 -0.35295 -0.34884 -0.35417 -0.35093 C -0.35521 -0.35255 -0.35452 -0.35556 -0.35573 -0.35718 C -0.35782 -0.36019 -0.36094 -0.36158 -0.36355 -0.36366 C -0.36407 -0.36574 -0.36424 -0.36829 -0.36528 -0.36991 C -0.36632 -0.37199 -0.36858 -0.37246 -0.36997 -0.37408 C -0.37223 -0.37685 -0.37431 -0.37963 -0.37639 -0.38264 C -0.37813 -0.38519 -0.37934 -0.38843 -0.38108 -0.39121 C -0.38507 -0.39722 -0.38716 -0.39884 -0.39219 -0.40371 C -0.39271 -0.40602 -0.39289 -0.40833 -0.39375 -0.41019 C -0.39601 -0.41458 -0.40434 -0.42246 -0.40643 -0.42477 C -0.40816 -0.42662 -0.40938 -0.4294 -0.41129 -0.43102 C -0.4132 -0.43287 -0.41563 -0.43357 -0.41754 -0.43542 C -0.43872 -0.45533 -0.42605 -0.44908 -0.4382 -0.4544 C -0.44028 -0.45648 -0.44254 -0.45833 -0.44462 -0.46065 C -0.44636 -0.46273 -0.4474 -0.46551 -0.44931 -0.46713 C -0.4507 -0.46829 -0.45261 -0.46852 -0.45417 -0.46921 C -0.46094 -0.47546 -0.46806 -0.48148 -0.47483 -0.4882 C -0.47691 -0.49028 -0.47917 -0.49236 -0.48108 -0.49468 C -0.48282 -0.49653 -0.48403 -0.49931 -0.48594 -0.50093 C -0.48733 -0.50208 -0.48907 -0.50232 -0.49063 -0.50301 C -0.49323 -0.5044 -0.49618 -0.50533 -0.49861 -0.50718 C -0.50243 -0.51042 -0.50608 -0.51412 -0.50973 -0.51783 C -0.51146 -0.51968 -0.51268 -0.52222 -0.51441 -0.52431 C -0.51598 -0.52593 -0.51771 -0.52685 -0.51927 -0.52847 C -0.52084 -0.53033 -0.52205 -0.5331 -0.52396 -0.53472 C -0.52691 -0.5375 -0.53056 -0.53866 -0.53351 -0.54121 C -0.53629 -0.54352 -0.53855 -0.54699 -0.5415 -0.54954 C -0.54653 -0.55417 -0.55243 -0.55741 -0.5573 -0.56227 C -0.55868 -0.56366 -0.56615 -0.5713 -0.56841 -0.57292 C -0.56997 -0.57384 -0.57153 -0.57431 -0.57309 -0.575 C -0.57483 -0.57708 -0.57605 -0.57986 -0.57795 -0.58125 C -0.58091 -0.58357 -0.58438 -0.5838 -0.5875 -0.58565 C -0.58959 -0.58681 -0.59167 -0.58866 -0.59375 -0.58982 C -0.59532 -0.59074 -0.59705 -0.59097 -0.59861 -0.5919 C -0.60035 -0.59306 -0.60157 -0.59491 -0.6033 -0.59607 C -0.61407 -0.60324 -0.60122 -0.59144 -0.61441 -0.60255 C -0.61667 -0.6044 -0.61841 -0.60718 -0.62084 -0.6088 C -0.63143 -0.61597 -0.62431 -0.60718 -0.62865 -0.6132 L -0.62865 -0.6132 " pathEditMode="relative" ptsTypes="AAAAAAAAAAAAAAAAAAAAAAAAAAAAAAAAAAAAAAAAAAAAAAAAAAAAAAAAAAAAAAAAAAAAAA">
                                      <p:cBhvr>
                                        <p:cTn id="6" dur="6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0" y="2724150"/>
            <a:ext cx="2549525" cy="2381250"/>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SemiBold" pitchFamily="2" charset="0"/>
              </a:rPr>
              <a:t>The term astronaut means ‘sailor amongst the stars’.</a:t>
            </a:r>
          </a:p>
        </p:txBody>
      </p:sp>
      <p:sp>
        <p:nvSpPr>
          <p:cNvPr id="10243" name="Title 20"/>
          <p:cNvSpPr>
            <a:spLocks noGrp="1"/>
          </p:cNvSpPr>
          <p:nvPr>
            <p:ph type="title"/>
          </p:nvPr>
        </p:nvSpPr>
        <p:spPr>
          <a:xfrm>
            <a:off x="457200" y="479425"/>
            <a:ext cx="8220075" cy="993775"/>
          </a:xfrm>
        </p:spPr>
        <p:txBody>
          <a:bodyPr/>
          <a:lstStyle/>
          <a:p>
            <a:pPr eaLnBrk="1" hangingPunct="1"/>
            <a:r>
              <a:rPr lang="en-GB" altLang="en-US" dirty="0"/>
              <a:t>Astronauts</a:t>
            </a:r>
            <a:r>
              <a:rPr lang="en-GB" altLang="en-US" sz="3600" dirty="0"/>
              <a:t> </a:t>
            </a:r>
          </a:p>
        </p:txBody>
      </p:sp>
      <p:sp>
        <p:nvSpPr>
          <p:cNvPr id="10244" name="Rectangle 4"/>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An astronaut is someone who is trained to travel in a spacecraft, live in space and carry out scientific experiments. </a:t>
            </a:r>
          </a:p>
        </p:txBody>
      </p:sp>
      <p:sp>
        <p:nvSpPr>
          <p:cNvPr id="11" name="Rectangle: Rounded Corners 10"/>
          <p:cNvSpPr/>
          <p:nvPr/>
        </p:nvSpPr>
        <p:spPr>
          <a:xfrm>
            <a:off x="755650" y="2486025"/>
            <a:ext cx="2549525"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b="1" dirty="0">
                <a:solidFill>
                  <a:schemeClr val="bg1"/>
                </a:solidFill>
              </a:rPr>
              <a:t>     </a:t>
            </a:r>
            <a:r>
              <a:rPr lang="en-GB" b="1" dirty="0">
                <a:solidFill>
                  <a:schemeClr val="bg1"/>
                </a:solidFill>
              </a:rPr>
              <a:t>Did you know?</a:t>
            </a:r>
            <a:endParaRPr lang="en-GB" sz="1600" b="1" dirty="0">
              <a:solidFill>
                <a:schemeClr val="bg1"/>
              </a:solidFill>
            </a:endParaRPr>
          </a:p>
        </p:txBody>
      </p:sp>
      <p:grpSp>
        <p:nvGrpSpPr>
          <p:cNvPr id="7" name="Question Mark Button"/>
          <p:cNvGrpSpPr>
            <a:grpSpLocks/>
          </p:cNvGrpSpPr>
          <p:nvPr/>
        </p:nvGrpSpPr>
        <p:grpSpPr bwMode="auto">
          <a:xfrm>
            <a:off x="569913" y="2271713"/>
            <a:ext cx="731837" cy="831850"/>
            <a:chOff x="569913" y="2271713"/>
            <a:chExt cx="731837" cy="831850"/>
          </a:xfrm>
        </p:grpSpPr>
        <p:sp>
          <p:nvSpPr>
            <p:cNvPr id="2" name="Question Mark"/>
            <p:cNvSpPr/>
            <p:nvPr/>
          </p:nvSpPr>
          <p:spPr>
            <a:xfrm>
              <a:off x="569913" y="2320925"/>
              <a:ext cx="731837" cy="731838"/>
            </a:xfrm>
            <a:prstGeom prst="ellipse">
              <a:avLst/>
            </a:prstGeom>
            <a:solidFill>
              <a:srgbClr val="2DB6BC"/>
            </a:solidFill>
            <a:ln w="28575">
              <a:solidFill>
                <a:srgbClr val="0091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250" name="TextBox 12"/>
            <p:cNvSpPr txBox="1">
              <a:spLocks noChangeArrowheads="1"/>
            </p:cNvSpPr>
            <p:nvPr/>
          </p:nvSpPr>
          <p:spPr bwMode="auto">
            <a:xfrm>
              <a:off x="687388" y="2271713"/>
              <a:ext cx="36353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4800" b="1">
                  <a:solidFill>
                    <a:schemeClr val="bg1"/>
                  </a:solidFill>
                </a:rPr>
                <a:t>?</a:t>
              </a:r>
            </a:p>
          </p:txBody>
        </p:sp>
      </p:gr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30600" y="2486025"/>
            <a:ext cx="4948238" cy="329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a:spLocks noChangeArrowheads="1"/>
          </p:cNvSpPr>
          <p:nvPr/>
        </p:nvSpPr>
        <p:spPr bwMode="auto">
          <a:xfrm>
            <a:off x="868363" y="3060700"/>
            <a:ext cx="2362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Click the question mark for an interesting fact!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 presetClass="exit"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hidden"/>
                                      </p:to>
                                    </p:set>
                                  </p:childTnLst>
                                </p:cTn>
                              </p:par>
                              <p:par>
                                <p:cTn id="13" presetID="22" presetClass="entr" presetSubtype="1"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childTnLst>
                          </p:cTn>
                        </p:par>
                      </p:childTnLst>
                    </p:cTn>
                  </p:par>
                </p:childTnLst>
              </p:cTn>
              <p:nextCondLst>
                <p:cond evt="onClick" delay="0">
                  <p:tgtEl>
                    <p:spTgt spid="7"/>
                  </p:tgtEl>
                </p:cond>
              </p:nextCondLst>
            </p:seq>
          </p:childTnLst>
        </p:cTn>
      </p:par>
    </p:tnLst>
    <p:bldLst>
      <p:bldP spid="3"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a:t>Astronauts</a:t>
            </a:r>
            <a:r>
              <a:rPr lang="en-GB" altLang="en-US" sz="3600"/>
              <a:t> </a:t>
            </a:r>
          </a:p>
        </p:txBody>
      </p:sp>
      <p:sp>
        <p:nvSpPr>
          <p:cNvPr id="13" name="Rectangle: Rounded Corners 12"/>
          <p:cNvSpPr/>
          <p:nvPr/>
        </p:nvSpPr>
        <p:spPr>
          <a:xfrm>
            <a:off x="674688" y="1423988"/>
            <a:ext cx="7137400" cy="558800"/>
          </a:xfrm>
          <a:prstGeom prst="roundRect">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t>It takes several years to train to become an astronaut. </a:t>
            </a:r>
          </a:p>
        </p:txBody>
      </p:sp>
      <p:pic>
        <p:nvPicPr>
          <p:cNvPr id="11268"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62763" y="1384300"/>
            <a:ext cx="1630362" cy="336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extBox 13"/>
          <p:cNvSpPr txBox="1">
            <a:spLocks noChangeArrowheads="1"/>
          </p:cNvSpPr>
          <p:nvPr/>
        </p:nvSpPr>
        <p:spPr bwMode="auto">
          <a:xfrm>
            <a:off x="695325" y="2117725"/>
            <a:ext cx="6313488"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In this time, astronauts have to learn about science, space technology and how the International Space Station (ISS) works. They also have to be trained in basic medical care, learn how to scuba dive and also how to speak Russian!</a:t>
            </a:r>
          </a:p>
        </p:txBody>
      </p:sp>
      <p:pic>
        <p:nvPicPr>
          <p:cNvPr id="11270" name="Picture 1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4225" y="3444875"/>
            <a:ext cx="3921125" cy="260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Rounded Corners 20"/>
          <p:cNvSpPr/>
          <p:nvPr/>
        </p:nvSpPr>
        <p:spPr>
          <a:xfrm>
            <a:off x="4824413" y="3444875"/>
            <a:ext cx="1630362" cy="2609850"/>
          </a:xfrm>
          <a:prstGeom prst="roundRect">
            <a:avLst>
              <a:gd name="adj" fmla="val 8334"/>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sz="1600" dirty="0"/>
              <a:t>Tim Peake is a British astronaut who lived and worked on the International Space Station from December 2015 to June 2016.</a:t>
            </a:r>
          </a:p>
        </p:txBody>
      </p:sp>
      <p:sp>
        <p:nvSpPr>
          <p:cNvPr id="11272"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NASA(@Wikimedia Commons.com) - granted under creative commons licence – attribution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a:t>Where Do Astronauts Live in Space?</a:t>
            </a:r>
            <a:endParaRPr lang="en-GB" altLang="en-US" sz="3200"/>
          </a:p>
        </p:txBody>
      </p:sp>
      <p:sp>
        <p:nvSpPr>
          <p:cNvPr id="13" name="Rectangle: Rounded Corners 12"/>
          <p:cNvSpPr/>
          <p:nvPr/>
        </p:nvSpPr>
        <p:spPr>
          <a:xfrm>
            <a:off x="674688" y="1423988"/>
            <a:ext cx="7137400" cy="719137"/>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t>Astronauts live on the International Space Station (ISS). </a:t>
            </a:r>
          </a:p>
          <a:p>
            <a:pPr>
              <a:defRPr/>
            </a:pPr>
            <a:r>
              <a:rPr lang="en-GB" altLang="en-US" dirty="0"/>
              <a:t>It is a large spacecraft and laboratory that orbits the Earth. </a:t>
            </a:r>
          </a:p>
        </p:txBody>
      </p:sp>
      <p:sp>
        <p:nvSpPr>
          <p:cNvPr id="2" name="TextBox 1"/>
          <p:cNvSpPr txBox="1">
            <a:spLocks noChangeArrowheads="1"/>
          </p:cNvSpPr>
          <p:nvPr/>
        </p:nvSpPr>
        <p:spPr bwMode="auto">
          <a:xfrm>
            <a:off x="674688" y="2373313"/>
            <a:ext cx="43465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It is used for carrying out research on the effect of living and working in space.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552715">
            <a:off x="5300663" y="1927225"/>
            <a:ext cx="2973387" cy="165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a:spLocks noChangeArrowheads="1"/>
          </p:cNvSpPr>
          <p:nvPr/>
        </p:nvSpPr>
        <p:spPr bwMode="auto">
          <a:xfrm>
            <a:off x="674688" y="3160713"/>
            <a:ext cx="4678362"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The ISS is made up of different parts called modules. These are where the astronauts sleep, live and carry out experiments.  </a:t>
            </a:r>
          </a:p>
        </p:txBody>
      </p:sp>
      <p:sp>
        <p:nvSpPr>
          <p:cNvPr id="17" name="Rectangle: Rounded Corners 16"/>
          <p:cNvSpPr/>
          <p:nvPr/>
        </p:nvSpPr>
        <p:spPr>
          <a:xfrm>
            <a:off x="860425" y="4678363"/>
            <a:ext cx="7416800" cy="1350962"/>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anchor="b"/>
          <a:lstStyle/>
          <a:p>
            <a:pPr marL="285750" indent="-285750">
              <a:buFont typeface="Arial" panose="020B0604020202020204" pitchFamily="34" charset="0"/>
              <a:buChar char="•"/>
              <a:defRPr/>
            </a:pPr>
            <a:r>
              <a:rPr lang="en-GB" altLang="en-US" sz="1600" dirty="0">
                <a:solidFill>
                  <a:schemeClr val="tx1"/>
                </a:solidFill>
              </a:rPr>
              <a:t>The ISS travels around the Earth at 27,700 km/hr.</a:t>
            </a:r>
          </a:p>
          <a:p>
            <a:pPr marL="285750" indent="-285750">
              <a:buFont typeface="Arial" panose="020B0604020202020204" pitchFamily="34" charset="0"/>
              <a:buChar char="•"/>
              <a:defRPr/>
            </a:pPr>
            <a:r>
              <a:rPr lang="en-GB" altLang="en-US" sz="1600" dirty="0">
                <a:solidFill>
                  <a:schemeClr val="tx1"/>
                </a:solidFill>
              </a:rPr>
              <a:t>It completes 16 orbits of the Earth a day.</a:t>
            </a:r>
          </a:p>
          <a:p>
            <a:pPr marL="285750" indent="-285750">
              <a:buFont typeface="Arial" panose="020B0604020202020204" pitchFamily="34" charset="0"/>
              <a:buChar char="•"/>
              <a:defRPr/>
            </a:pPr>
            <a:r>
              <a:rPr lang="en-GB" altLang="en-US" sz="1600" dirty="0">
                <a:solidFill>
                  <a:schemeClr val="tx1"/>
                </a:solidFill>
              </a:rPr>
              <a:t>It travels 350km above the Earth.  </a:t>
            </a:r>
          </a:p>
          <a:p>
            <a:pPr marL="285750" indent="-285750">
              <a:buFont typeface="Arial" panose="020B0604020202020204" pitchFamily="34" charset="0"/>
              <a:buChar char="•"/>
              <a:defRPr/>
            </a:pPr>
            <a:r>
              <a:rPr lang="en-GB" altLang="en-US" sz="1600" dirty="0">
                <a:solidFill>
                  <a:schemeClr val="tx1"/>
                </a:solidFill>
              </a:rPr>
              <a:t>It is big enough to cover a football playing field!</a:t>
            </a:r>
          </a:p>
        </p:txBody>
      </p:sp>
      <p:sp>
        <p:nvSpPr>
          <p:cNvPr id="24" name="Rectangle: Rounded Corners 23"/>
          <p:cNvSpPr/>
          <p:nvPr/>
        </p:nvSpPr>
        <p:spPr>
          <a:xfrm>
            <a:off x="860425" y="4378325"/>
            <a:ext cx="7416800"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b="1" dirty="0">
                <a:solidFill>
                  <a:schemeClr val="bg1"/>
                </a:solidFill>
              </a:rPr>
              <a:t>          </a:t>
            </a:r>
            <a:r>
              <a:rPr lang="en-GB" b="1" dirty="0">
                <a:solidFill>
                  <a:schemeClr val="bg1"/>
                </a:solidFill>
              </a:rPr>
              <a:t>Did you know?</a:t>
            </a:r>
            <a:endParaRPr lang="en-GB" sz="1600" b="1" dirty="0">
              <a:solidFill>
                <a:schemeClr val="bg1"/>
              </a:solidFill>
            </a:endParaRPr>
          </a:p>
        </p:txBody>
      </p:sp>
      <p:grpSp>
        <p:nvGrpSpPr>
          <p:cNvPr id="25" name="Question Mark Button"/>
          <p:cNvGrpSpPr>
            <a:grpSpLocks/>
          </p:cNvGrpSpPr>
          <p:nvPr/>
        </p:nvGrpSpPr>
        <p:grpSpPr bwMode="auto">
          <a:xfrm>
            <a:off x="674688" y="4164013"/>
            <a:ext cx="731837" cy="831850"/>
            <a:chOff x="569913" y="2271713"/>
            <a:chExt cx="731837" cy="831850"/>
          </a:xfrm>
        </p:grpSpPr>
        <p:sp>
          <p:nvSpPr>
            <p:cNvPr id="26" name="Question Mark"/>
            <p:cNvSpPr/>
            <p:nvPr/>
          </p:nvSpPr>
          <p:spPr>
            <a:xfrm>
              <a:off x="569913" y="2320925"/>
              <a:ext cx="731837" cy="731838"/>
            </a:xfrm>
            <a:prstGeom prst="ellipse">
              <a:avLst/>
            </a:prstGeom>
            <a:solidFill>
              <a:srgbClr val="2DB6BC"/>
            </a:solidFill>
            <a:ln w="28575">
              <a:solidFill>
                <a:srgbClr val="0091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2300" name="TextBox 12"/>
            <p:cNvSpPr txBox="1">
              <a:spLocks noChangeArrowheads="1"/>
            </p:cNvSpPr>
            <p:nvPr/>
          </p:nvSpPr>
          <p:spPr bwMode="auto">
            <a:xfrm>
              <a:off x="687388" y="2271713"/>
              <a:ext cx="36353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4800" b="1">
                  <a:solidFill>
                    <a:schemeClr val="bg1"/>
                  </a:solidFill>
                </a:rPr>
                <a:t>?</a:t>
              </a:r>
            </a:p>
          </p:txBody>
        </p:sp>
      </p:grpSp>
      <p:sp>
        <p:nvSpPr>
          <p:cNvPr id="28" name="TextBox 27"/>
          <p:cNvSpPr txBox="1">
            <a:spLocks noChangeArrowheads="1"/>
          </p:cNvSpPr>
          <p:nvPr/>
        </p:nvSpPr>
        <p:spPr bwMode="auto">
          <a:xfrm>
            <a:off x="1273175" y="5000625"/>
            <a:ext cx="67770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Click the question mark for an interesting fact!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25"/>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22" presetClass="entr" presetSubtype="1"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up)">
                                      <p:cBhvr>
                                        <p:cTn id="25" dur="500"/>
                                        <p:tgtEl>
                                          <p:spTgt spid="17"/>
                                        </p:tgtEl>
                                      </p:cBhvr>
                                    </p:animEffect>
                                  </p:childTnLst>
                                </p:cTn>
                              </p:par>
                              <p:par>
                                <p:cTn id="26" presetID="1" presetClass="exit" presetSubtype="0" fill="hold" grpId="0" nodeType="withEffect">
                                  <p:stCondLst>
                                    <p:cond delay="0"/>
                                  </p:stCondLst>
                                  <p:childTnLst>
                                    <p:set>
                                      <p:cBhvr>
                                        <p:cTn id="27"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5"/>
                  </p:tgtEl>
                </p:cond>
              </p:nextCondLst>
            </p:seq>
          </p:childTnLst>
        </p:cTn>
      </p:par>
    </p:tnLst>
    <p:bldLst>
      <p:bldP spid="13" grpId="0" animBg="1"/>
      <p:bldP spid="2" grpId="0"/>
      <p:bldP spid="15" grpId="0"/>
      <p:bldP spid="17" grpId="0" animBg="1"/>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pPr eaLnBrk="1" hangingPunct="1"/>
            <a:r>
              <a:rPr lang="en-GB" altLang="en-US" sz="3600"/>
              <a:t>What Do Astronauts Wear?</a:t>
            </a:r>
            <a:endParaRPr lang="en-GB" altLang="en-US" sz="3200"/>
          </a:p>
        </p:txBody>
      </p:sp>
      <p:sp>
        <p:nvSpPr>
          <p:cNvPr id="13315" name="TextBox 14"/>
          <p:cNvSpPr txBox="1">
            <a:spLocks noChangeArrowheads="1"/>
          </p:cNvSpPr>
          <p:nvPr/>
        </p:nvSpPr>
        <p:spPr bwMode="auto">
          <a:xfrm>
            <a:off x="-471488" y="1624013"/>
            <a:ext cx="6778626"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Click the question mark for an interesting fact!</a:t>
            </a:r>
          </a:p>
        </p:txBody>
      </p:sp>
      <p:sp>
        <p:nvSpPr>
          <p:cNvPr id="13316" name="TextBox 15"/>
          <p:cNvSpPr txBox="1">
            <a:spLocks noChangeArrowheads="1"/>
          </p:cNvSpPr>
          <p:nvPr/>
        </p:nvSpPr>
        <p:spPr bwMode="auto">
          <a:xfrm>
            <a:off x="722313" y="1320800"/>
            <a:ext cx="79549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sz="1600">
                <a:solidFill>
                  <a:schemeClr val="tx1"/>
                </a:solidFill>
              </a:rPr>
              <a:t>When astronauts go on a spacewalk, they need to wear a protective spacesuit.</a:t>
            </a:r>
          </a:p>
        </p:txBody>
      </p:sp>
      <p:pic>
        <p:nvPicPr>
          <p:cNvPr id="13317"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36975" y="2122488"/>
            <a:ext cx="2073275" cy="3922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Cross One"/>
          <p:cNvSpPr/>
          <p:nvPr/>
        </p:nvSpPr>
        <p:spPr>
          <a:xfrm>
            <a:off x="4992688" y="2066925"/>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7" name="Plus One"/>
          <p:cNvSpPr/>
          <p:nvPr/>
        </p:nvSpPr>
        <p:spPr>
          <a:xfrm>
            <a:off x="4992688" y="2066925"/>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
        <p:nvSpPr>
          <p:cNvPr id="21" name="textbox one"/>
          <p:cNvSpPr>
            <a:spLocks noChangeArrowheads="1"/>
          </p:cNvSpPr>
          <p:nvPr/>
        </p:nvSpPr>
        <p:spPr bwMode="auto">
          <a:xfrm>
            <a:off x="5762625" y="1935163"/>
            <a:ext cx="2752725" cy="817562"/>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Helmet</a:t>
            </a:r>
            <a:r>
              <a:rPr lang="en-GB" altLang="en-US" sz="1400">
                <a:solidFill>
                  <a:schemeClr val="tx1"/>
                </a:solidFill>
              </a:rPr>
              <a:t> – the visor protects the astronaut’s eyes from the strong rays of the Sun.</a:t>
            </a:r>
          </a:p>
        </p:txBody>
      </p:sp>
      <p:sp>
        <p:nvSpPr>
          <p:cNvPr id="23" name="Cross Two"/>
          <p:cNvSpPr/>
          <p:nvPr/>
        </p:nvSpPr>
        <p:spPr>
          <a:xfrm>
            <a:off x="3935413" y="2084388"/>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24" name="Plus Two"/>
          <p:cNvSpPr/>
          <p:nvPr/>
        </p:nvSpPr>
        <p:spPr>
          <a:xfrm>
            <a:off x="3935413" y="2084388"/>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
        <p:nvSpPr>
          <p:cNvPr id="25" name="textbox two"/>
          <p:cNvSpPr>
            <a:spLocks noChangeArrowheads="1"/>
          </p:cNvSpPr>
          <p:nvPr/>
        </p:nvSpPr>
        <p:spPr bwMode="auto">
          <a:xfrm>
            <a:off x="1031875" y="2071688"/>
            <a:ext cx="2670175" cy="579437"/>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Camera (on helmet) – </a:t>
            </a:r>
            <a:r>
              <a:rPr lang="en-GB" altLang="en-US" sz="1400">
                <a:solidFill>
                  <a:schemeClr val="tx1"/>
                </a:solidFill>
              </a:rPr>
              <a:t>used to send pictures back to Earth.</a:t>
            </a:r>
          </a:p>
        </p:txBody>
      </p:sp>
      <p:sp>
        <p:nvSpPr>
          <p:cNvPr id="26" name="Cross Three"/>
          <p:cNvSpPr/>
          <p:nvPr/>
        </p:nvSpPr>
        <p:spPr>
          <a:xfrm>
            <a:off x="4992688" y="4554538"/>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27" name="Plus Three"/>
          <p:cNvSpPr/>
          <p:nvPr/>
        </p:nvSpPr>
        <p:spPr>
          <a:xfrm>
            <a:off x="4992688" y="4554538"/>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
        <p:nvSpPr>
          <p:cNvPr id="28" name="textbox three"/>
          <p:cNvSpPr>
            <a:spLocks noChangeArrowheads="1"/>
          </p:cNvSpPr>
          <p:nvPr/>
        </p:nvSpPr>
        <p:spPr bwMode="auto">
          <a:xfrm>
            <a:off x="5759450" y="4567238"/>
            <a:ext cx="2671763" cy="817562"/>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Radio </a:t>
            </a:r>
            <a:r>
              <a:rPr lang="en-GB" altLang="en-US" sz="1400">
                <a:solidFill>
                  <a:schemeClr val="tx1"/>
                </a:solidFill>
              </a:rPr>
              <a:t>– used to talk to other astronauts and Mission Control.</a:t>
            </a:r>
          </a:p>
        </p:txBody>
      </p:sp>
      <p:sp>
        <p:nvSpPr>
          <p:cNvPr id="29" name="textbox four"/>
          <p:cNvSpPr>
            <a:spLocks noChangeArrowheads="1"/>
          </p:cNvSpPr>
          <p:nvPr/>
        </p:nvSpPr>
        <p:spPr bwMode="auto">
          <a:xfrm>
            <a:off x="687388" y="5227638"/>
            <a:ext cx="3359150" cy="817562"/>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Spacesuit </a:t>
            </a:r>
            <a:r>
              <a:rPr lang="en-GB" altLang="en-US" sz="1400">
                <a:solidFill>
                  <a:schemeClr val="tx1"/>
                </a:solidFill>
              </a:rPr>
              <a:t>– keeps the astronaut’s body at the right temperature; it can get very cold and very hot in space. </a:t>
            </a:r>
          </a:p>
        </p:txBody>
      </p:sp>
      <p:sp>
        <p:nvSpPr>
          <p:cNvPr id="30" name="textbox five"/>
          <p:cNvSpPr>
            <a:spLocks noChangeArrowheads="1"/>
          </p:cNvSpPr>
          <p:nvPr/>
        </p:nvSpPr>
        <p:spPr bwMode="auto">
          <a:xfrm>
            <a:off x="722313" y="2828925"/>
            <a:ext cx="2965450" cy="1055688"/>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Gloves</a:t>
            </a:r>
            <a:r>
              <a:rPr lang="en-GB" altLang="en-US" sz="1400">
                <a:solidFill>
                  <a:schemeClr val="tx1"/>
                </a:solidFill>
              </a:rPr>
              <a:t> – have a good grip. Astronauts need to train to carry out tricky tasks in these thick gloves</a:t>
            </a:r>
          </a:p>
        </p:txBody>
      </p:sp>
      <p:sp>
        <p:nvSpPr>
          <p:cNvPr id="31" name="textbox seven"/>
          <p:cNvSpPr>
            <a:spLocks noChangeArrowheads="1"/>
          </p:cNvSpPr>
          <p:nvPr/>
        </p:nvSpPr>
        <p:spPr bwMode="auto">
          <a:xfrm>
            <a:off x="792163" y="4041775"/>
            <a:ext cx="3357562" cy="1055688"/>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Display and Control Module </a:t>
            </a:r>
            <a:r>
              <a:rPr lang="en-GB" altLang="en-US" sz="1400">
                <a:solidFill>
                  <a:schemeClr val="tx1"/>
                </a:solidFill>
              </a:rPr>
              <a:t>(on the front of the suit) – the astronaut can control the spacesuit using these switches. </a:t>
            </a:r>
          </a:p>
        </p:txBody>
      </p:sp>
      <p:sp>
        <p:nvSpPr>
          <p:cNvPr id="32" name="textbox six"/>
          <p:cNvSpPr>
            <a:spLocks noChangeArrowheads="1"/>
          </p:cNvSpPr>
          <p:nvPr/>
        </p:nvSpPr>
        <p:spPr bwMode="auto">
          <a:xfrm>
            <a:off x="6038850" y="2894013"/>
            <a:ext cx="2476500" cy="1531937"/>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Primary Life Support System </a:t>
            </a:r>
            <a:r>
              <a:rPr lang="en-GB" altLang="en-US" sz="1400">
                <a:solidFill>
                  <a:schemeClr val="tx1"/>
                </a:solidFill>
              </a:rPr>
              <a:t>(on the back of the suit) – carries oxygen so that the astronaut can breathe. Water is also carried in this pack. </a:t>
            </a:r>
          </a:p>
        </p:txBody>
      </p:sp>
      <p:sp>
        <p:nvSpPr>
          <p:cNvPr id="34" name="Cross Four"/>
          <p:cNvSpPr/>
          <p:nvPr/>
        </p:nvSpPr>
        <p:spPr>
          <a:xfrm>
            <a:off x="4244975" y="4995863"/>
            <a:ext cx="428625" cy="43497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35" name="Plus Four"/>
          <p:cNvSpPr/>
          <p:nvPr/>
        </p:nvSpPr>
        <p:spPr>
          <a:xfrm>
            <a:off x="4244975" y="4995863"/>
            <a:ext cx="428625" cy="43497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
        <p:nvSpPr>
          <p:cNvPr id="36" name="Cross Five"/>
          <p:cNvSpPr/>
          <p:nvPr/>
        </p:nvSpPr>
        <p:spPr>
          <a:xfrm>
            <a:off x="3924300" y="2940050"/>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37" name="Plus Five"/>
          <p:cNvSpPr/>
          <p:nvPr/>
        </p:nvSpPr>
        <p:spPr>
          <a:xfrm>
            <a:off x="3924300" y="2940050"/>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
        <p:nvSpPr>
          <p:cNvPr id="38" name="Cross six"/>
          <p:cNvSpPr/>
          <p:nvPr/>
        </p:nvSpPr>
        <p:spPr>
          <a:xfrm>
            <a:off x="5276850" y="3154363"/>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39" name="Plus six"/>
          <p:cNvSpPr/>
          <p:nvPr/>
        </p:nvSpPr>
        <p:spPr>
          <a:xfrm>
            <a:off x="5276850" y="3154363"/>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
        <p:nvSpPr>
          <p:cNvPr id="42" name="Cross seven"/>
          <p:cNvSpPr/>
          <p:nvPr/>
        </p:nvSpPr>
        <p:spPr>
          <a:xfrm>
            <a:off x="4200525" y="3797300"/>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43" name="Plus seven"/>
          <p:cNvSpPr/>
          <p:nvPr/>
        </p:nvSpPr>
        <p:spPr>
          <a:xfrm>
            <a:off x="4200525" y="3797300"/>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xit"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1" restart="whenNotActive" fill="hold" evtFilter="cancelBubble" nodeType="interactiveSeq">
                <p:stCondLst>
                  <p:cond evt="onClick" delay="0">
                    <p:tgtEl>
                      <p:spTgt spid="19"/>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 presetClass="exit" presetSubtype="0" fill="hold" grpId="1" nodeType="clickEffect">
                                  <p:stCondLst>
                                    <p:cond delay="0"/>
                                  </p:stCondLst>
                                  <p:childTnLst>
                                    <p:set>
                                      <p:cBhvr>
                                        <p:cTn id="15" dur="1" fill="hold">
                                          <p:stCondLst>
                                            <p:cond delay="0"/>
                                          </p:stCondLst>
                                        </p:cTn>
                                        <p:tgtEl>
                                          <p:spTgt spid="21"/>
                                        </p:tgtEl>
                                        <p:attrNameLst>
                                          <p:attrName>style.visibility</p:attrName>
                                        </p:attrNameLst>
                                      </p:cBhvr>
                                      <p:to>
                                        <p:strVal val="hidden"/>
                                      </p:to>
                                    </p:set>
                                  </p:childTnLst>
                                </p:cTn>
                              </p:par>
                              <p:par>
                                <p:cTn id="16" presetID="1" presetClass="entr" presetSubtype="0"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childTnLst>
                                </p:cTn>
                              </p:par>
                              <p:par>
                                <p:cTn id="18" presetID="1" presetClass="exit" presetSubtype="0" fill="hold" grpId="1" nodeType="withEffect">
                                  <p:stCondLst>
                                    <p:cond delay="0"/>
                                  </p:stCondLst>
                                  <p:childTnLst>
                                    <p:set>
                                      <p:cBhvr>
                                        <p:cTn id="19" dur="1" fill="hold">
                                          <p:stCondLst>
                                            <p:cond delay="0"/>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20" restart="whenNotActive" fill="hold" evtFilter="cancelBubble" nodeType="interactiveSeq">
                <p:stCondLst>
                  <p:cond evt="onClick" delay="0">
                    <p:tgtEl>
                      <p:spTgt spid="24"/>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xit"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29" restart="whenNotActive" fill="hold" evtFilter="cancelBubble" nodeType="interactiveSeq">
                <p:stCondLst>
                  <p:cond evt="onClick" delay="0">
                    <p:tgtEl>
                      <p:spTgt spid="23"/>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 presetClass="exit" presetSubtype="0" fill="hold" grpId="1" nodeType="clickEffect">
                                  <p:stCondLst>
                                    <p:cond delay="0"/>
                                  </p:stCondLst>
                                  <p:childTnLst>
                                    <p:set>
                                      <p:cBhvr>
                                        <p:cTn id="33" dur="1" fill="hold">
                                          <p:stCondLst>
                                            <p:cond delay="0"/>
                                          </p:stCondLst>
                                        </p:cTn>
                                        <p:tgtEl>
                                          <p:spTgt spid="25"/>
                                        </p:tgtEl>
                                        <p:attrNameLst>
                                          <p:attrName>style.visibility</p:attrName>
                                        </p:attrNameLst>
                                      </p:cBhvr>
                                      <p:to>
                                        <p:strVal val="hidden"/>
                                      </p:to>
                                    </p:set>
                                  </p:childTnLst>
                                </p:cTn>
                              </p:par>
                              <p:par>
                                <p:cTn id="34" presetID="1" presetClass="exit" presetSubtype="0" fill="hold" grpId="1" nodeType="withEffect">
                                  <p:stCondLst>
                                    <p:cond delay="0"/>
                                  </p:stCondLst>
                                  <p:childTnLst>
                                    <p:set>
                                      <p:cBhvr>
                                        <p:cTn id="35" dur="1" fill="hold">
                                          <p:stCondLst>
                                            <p:cond delay="0"/>
                                          </p:stCondLst>
                                        </p:cTn>
                                        <p:tgtEl>
                                          <p:spTgt spid="23"/>
                                        </p:tgtEl>
                                        <p:attrNameLst>
                                          <p:attrName>style.visibility</p:attrName>
                                        </p:attrNameLst>
                                      </p:cBhvr>
                                      <p:to>
                                        <p:strVal val="hidden"/>
                                      </p:to>
                                    </p:set>
                                  </p:childTnLst>
                                </p:cTn>
                              </p:par>
                              <p:par>
                                <p:cTn id="36" presetID="1" presetClass="entr" presetSubtype="0" fill="hold" grpId="1" nodeType="withEffect">
                                  <p:stCondLst>
                                    <p:cond delay="0"/>
                                  </p:stCondLst>
                                  <p:childTnLst>
                                    <p:set>
                                      <p:cBhvr>
                                        <p:cTn id="37" dur="1" fill="hold">
                                          <p:stCondLst>
                                            <p:cond delay="0"/>
                                          </p:stCondLst>
                                        </p:cTn>
                                        <p:tgtEl>
                                          <p:spTgt spid="24"/>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38" restart="whenNotActive" fill="hold" evtFilter="cancelBubble" nodeType="interactiveSeq">
                <p:stCondLst>
                  <p:cond evt="onClick" delay="0">
                    <p:tgtEl>
                      <p:spTgt spid="27"/>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 presetClass="exit" presetSubtype="0" fill="hold" grpId="0" nodeType="clickEffect">
                                  <p:stCondLst>
                                    <p:cond delay="0"/>
                                  </p:stCondLst>
                                  <p:childTnLst>
                                    <p:set>
                                      <p:cBhvr>
                                        <p:cTn id="42" dur="1" fill="hold">
                                          <p:stCondLst>
                                            <p:cond delay="0"/>
                                          </p:stCondLst>
                                        </p:cTn>
                                        <p:tgtEl>
                                          <p:spTgt spid="27"/>
                                        </p:tgtEl>
                                        <p:attrNameLst>
                                          <p:attrName>style.visibility</p:attrName>
                                        </p:attrNameLst>
                                      </p:cBhvr>
                                      <p:to>
                                        <p:strVal val="hidden"/>
                                      </p:to>
                                    </p:set>
                                  </p:childTnLst>
                                </p:cTn>
                              </p:par>
                              <p:par>
                                <p:cTn id="43" presetID="1" presetClass="entr" presetSubtype="0"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childTnLst>
                                </p:cTn>
                              </p:par>
                            </p:childTnLst>
                          </p:cTn>
                        </p:par>
                      </p:childTnLst>
                    </p:cTn>
                  </p:par>
                </p:childTnLst>
              </p:cTn>
              <p:nextCondLst>
                <p:cond evt="onClick" delay="0">
                  <p:tgtEl>
                    <p:spTgt spid="27"/>
                  </p:tgtEl>
                </p:cond>
              </p:nextCondLst>
            </p:seq>
            <p:seq concurrent="1" nextAc="seek">
              <p:cTn id="47" restart="whenNotActive" fill="hold" evtFilter="cancelBubble" nodeType="interactiveSeq">
                <p:stCondLst>
                  <p:cond evt="onClick" delay="0">
                    <p:tgtEl>
                      <p:spTgt spid="26"/>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 presetClass="exit" presetSubtype="0" fill="hold" grpId="1" nodeType="clickEffect">
                                  <p:stCondLst>
                                    <p:cond delay="0"/>
                                  </p:stCondLst>
                                  <p:childTnLst>
                                    <p:set>
                                      <p:cBhvr>
                                        <p:cTn id="51" dur="1" fill="hold">
                                          <p:stCondLst>
                                            <p:cond delay="0"/>
                                          </p:stCondLst>
                                        </p:cTn>
                                        <p:tgtEl>
                                          <p:spTgt spid="28"/>
                                        </p:tgtEl>
                                        <p:attrNameLst>
                                          <p:attrName>style.visibility</p:attrName>
                                        </p:attrNameLst>
                                      </p:cBhvr>
                                      <p:to>
                                        <p:strVal val="hidden"/>
                                      </p:to>
                                    </p:set>
                                  </p:childTnLst>
                                </p:cTn>
                              </p:par>
                              <p:par>
                                <p:cTn id="52" presetID="1" presetClass="exit" presetSubtype="0" fill="hold" grpId="1" nodeType="withEffect">
                                  <p:stCondLst>
                                    <p:cond delay="0"/>
                                  </p:stCondLst>
                                  <p:childTnLst>
                                    <p:set>
                                      <p:cBhvr>
                                        <p:cTn id="53" dur="1" fill="hold">
                                          <p:stCondLst>
                                            <p:cond delay="0"/>
                                          </p:stCondLst>
                                        </p:cTn>
                                        <p:tgtEl>
                                          <p:spTgt spid="26"/>
                                        </p:tgtEl>
                                        <p:attrNameLst>
                                          <p:attrName>style.visibility</p:attrName>
                                        </p:attrNameLst>
                                      </p:cBhvr>
                                      <p:to>
                                        <p:strVal val="hidden"/>
                                      </p:to>
                                    </p:set>
                                  </p:childTnLst>
                                </p:cTn>
                              </p:par>
                              <p:par>
                                <p:cTn id="54" presetID="1" presetClass="entr" presetSubtype="0" fill="hold" grpId="1" nodeType="withEffect">
                                  <p:stCondLst>
                                    <p:cond delay="0"/>
                                  </p:stCondLst>
                                  <p:childTnLst>
                                    <p:set>
                                      <p:cBhvr>
                                        <p:cTn id="55" dur="1" fill="hold">
                                          <p:stCondLst>
                                            <p:cond delay="0"/>
                                          </p:stCondLst>
                                        </p:cTn>
                                        <p:tgtEl>
                                          <p:spTgt spid="27"/>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56" restart="whenNotActive" fill="hold" evtFilter="cancelBubble" nodeType="interactiveSeq">
                <p:stCondLst>
                  <p:cond evt="onClick" delay="0">
                    <p:tgtEl>
                      <p:spTgt spid="35"/>
                    </p:tgtEl>
                  </p:cond>
                </p:stCondLst>
                <p:endSync evt="end" delay="0">
                  <p:rtn val="all"/>
                </p:endSync>
                <p:childTnLst>
                  <p:par>
                    <p:cTn id="57" fill="hold" nodeType="clickPar">
                      <p:stCondLst>
                        <p:cond delay="0"/>
                      </p:stCondLst>
                      <p:childTnLst>
                        <p:par>
                          <p:cTn id="58" fill="hold" nodeType="withGroup">
                            <p:stCondLst>
                              <p:cond delay="0"/>
                            </p:stCondLst>
                            <p:childTnLst>
                              <p:par>
                                <p:cTn id="59" presetID="1" presetClass="exit" presetSubtype="0" fill="hold" grpId="0" nodeType="clickEffect">
                                  <p:stCondLst>
                                    <p:cond delay="0"/>
                                  </p:stCondLst>
                                  <p:childTnLst>
                                    <p:set>
                                      <p:cBhvr>
                                        <p:cTn id="60" dur="1" fill="hold">
                                          <p:stCondLst>
                                            <p:cond delay="0"/>
                                          </p:stCondLst>
                                        </p:cTn>
                                        <p:tgtEl>
                                          <p:spTgt spid="35"/>
                                        </p:tgtEl>
                                        <p:attrNameLst>
                                          <p:attrName>style.visibility</p:attrName>
                                        </p:attrNameLst>
                                      </p:cBhvr>
                                      <p:to>
                                        <p:strVal val="hidden"/>
                                      </p:to>
                                    </p:set>
                                  </p:childTnLst>
                                </p:cTn>
                              </p:par>
                              <p:par>
                                <p:cTn id="61" presetID="1"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childTnLst>
                                </p:cTn>
                              </p:par>
                            </p:childTnLst>
                          </p:cTn>
                        </p:par>
                      </p:childTnLst>
                    </p:cTn>
                  </p:par>
                </p:childTnLst>
              </p:cTn>
              <p:nextCondLst>
                <p:cond evt="onClick" delay="0">
                  <p:tgtEl>
                    <p:spTgt spid="35"/>
                  </p:tgtEl>
                </p:cond>
              </p:nextCondLst>
            </p:seq>
            <p:seq concurrent="1" nextAc="seek">
              <p:cTn id="65" restart="whenNotActive" fill="hold" evtFilter="cancelBubble" nodeType="interactiveSeq">
                <p:stCondLst>
                  <p:cond evt="onClick" delay="0">
                    <p:tgtEl>
                      <p:spTgt spid="34"/>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1" presetClass="entr" presetSubtype="0" fill="hold" grpId="1" nodeType="clickEffect">
                                  <p:stCondLst>
                                    <p:cond delay="0"/>
                                  </p:stCondLst>
                                  <p:childTnLst>
                                    <p:set>
                                      <p:cBhvr>
                                        <p:cTn id="69" dur="1" fill="hold">
                                          <p:stCondLst>
                                            <p:cond delay="0"/>
                                          </p:stCondLst>
                                        </p:cTn>
                                        <p:tgtEl>
                                          <p:spTgt spid="35"/>
                                        </p:tgtEl>
                                        <p:attrNameLst>
                                          <p:attrName>style.visibility</p:attrName>
                                        </p:attrNameLst>
                                      </p:cBhvr>
                                      <p:to>
                                        <p:strVal val="visible"/>
                                      </p:to>
                                    </p:set>
                                  </p:childTnLst>
                                </p:cTn>
                              </p:par>
                              <p:par>
                                <p:cTn id="70" presetID="1" presetClass="exit" presetSubtype="0" fill="hold" grpId="1" nodeType="withEffect">
                                  <p:stCondLst>
                                    <p:cond delay="0"/>
                                  </p:stCondLst>
                                  <p:childTnLst>
                                    <p:set>
                                      <p:cBhvr>
                                        <p:cTn id="71" dur="1" fill="hold">
                                          <p:stCondLst>
                                            <p:cond delay="0"/>
                                          </p:stCondLst>
                                        </p:cTn>
                                        <p:tgtEl>
                                          <p:spTgt spid="34"/>
                                        </p:tgtEl>
                                        <p:attrNameLst>
                                          <p:attrName>style.visibility</p:attrName>
                                        </p:attrNameLst>
                                      </p:cBhvr>
                                      <p:to>
                                        <p:strVal val="hidden"/>
                                      </p:to>
                                    </p:set>
                                  </p:childTnLst>
                                </p:cTn>
                              </p:par>
                              <p:par>
                                <p:cTn id="72" presetID="1" presetClass="exit" presetSubtype="0" fill="hold" grpId="1" nodeType="withEffect">
                                  <p:stCondLst>
                                    <p:cond delay="0"/>
                                  </p:stCondLst>
                                  <p:childTnLst>
                                    <p:set>
                                      <p:cBhvr>
                                        <p:cTn id="73" dur="1" fill="hold">
                                          <p:stCondLst>
                                            <p:cond delay="0"/>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74" restart="whenNotActive" fill="hold" evtFilter="cancelBubble" nodeType="interactiveSeq">
                <p:stCondLst>
                  <p:cond evt="onClick" delay="0">
                    <p:tgtEl>
                      <p:spTgt spid="37"/>
                    </p:tgtEl>
                  </p:cond>
                </p:stCondLst>
                <p:endSync evt="end" delay="0">
                  <p:rtn val="all"/>
                </p:endSync>
                <p:childTnLst>
                  <p:par>
                    <p:cTn id="75" fill="hold" nodeType="clickPar">
                      <p:stCondLst>
                        <p:cond delay="0"/>
                      </p:stCondLst>
                      <p:childTnLst>
                        <p:par>
                          <p:cTn id="76" fill="hold" nodeType="withGroup">
                            <p:stCondLst>
                              <p:cond delay="0"/>
                            </p:stCondLst>
                            <p:childTnLst>
                              <p:par>
                                <p:cTn id="77" presetID="1" presetClass="exit" presetSubtype="0" fill="hold" grpId="0" nodeType="clickEffect">
                                  <p:stCondLst>
                                    <p:cond delay="0"/>
                                  </p:stCondLst>
                                  <p:childTnLst>
                                    <p:set>
                                      <p:cBhvr>
                                        <p:cTn id="78" dur="1" fill="hold">
                                          <p:stCondLst>
                                            <p:cond delay="0"/>
                                          </p:stCondLst>
                                        </p:cTn>
                                        <p:tgtEl>
                                          <p:spTgt spid="37"/>
                                        </p:tgtEl>
                                        <p:attrNameLst>
                                          <p:attrName>style.visibility</p:attrName>
                                        </p:attrNameLst>
                                      </p:cBhvr>
                                      <p:to>
                                        <p:strVal val="hidden"/>
                                      </p:to>
                                    </p:set>
                                  </p:childTnLst>
                                </p:cTn>
                              </p:par>
                              <p:par>
                                <p:cTn id="79" presetID="1" presetClass="entr" presetSubtype="0" fill="hold" grpId="0" nodeType="withEffect">
                                  <p:stCondLst>
                                    <p:cond delay="0"/>
                                  </p:stCondLst>
                                  <p:childTnLst>
                                    <p:set>
                                      <p:cBhvr>
                                        <p:cTn id="80" dur="1" fill="hold">
                                          <p:stCondLst>
                                            <p:cond delay="0"/>
                                          </p:stCondLst>
                                        </p:cTn>
                                        <p:tgtEl>
                                          <p:spTgt spid="30"/>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36"/>
                                        </p:tgtEl>
                                        <p:attrNameLst>
                                          <p:attrName>style.visibility</p:attrName>
                                        </p:attrNameLst>
                                      </p:cBhvr>
                                      <p:to>
                                        <p:strVal val="visible"/>
                                      </p:to>
                                    </p:set>
                                  </p:childTnLst>
                                </p:cTn>
                              </p:par>
                            </p:childTnLst>
                          </p:cTn>
                        </p:par>
                      </p:childTnLst>
                    </p:cTn>
                  </p:par>
                </p:childTnLst>
              </p:cTn>
              <p:nextCondLst>
                <p:cond evt="onClick" delay="0">
                  <p:tgtEl>
                    <p:spTgt spid="37"/>
                  </p:tgtEl>
                </p:cond>
              </p:nextCondLst>
            </p:seq>
            <p:seq concurrent="1" nextAc="seek">
              <p:cTn id="83" restart="whenNotActive" fill="hold" evtFilter="cancelBubble" nodeType="interactiveSeq">
                <p:stCondLst>
                  <p:cond evt="onClick" delay="0">
                    <p:tgtEl>
                      <p:spTgt spid="36"/>
                    </p:tgtEl>
                  </p:cond>
                </p:stCondLst>
                <p:endSync evt="end" delay="0">
                  <p:rtn val="all"/>
                </p:endSync>
                <p:childTnLst>
                  <p:par>
                    <p:cTn id="84" fill="hold" nodeType="clickPar">
                      <p:stCondLst>
                        <p:cond delay="0"/>
                      </p:stCondLst>
                      <p:childTnLst>
                        <p:par>
                          <p:cTn id="85" fill="hold" nodeType="withGroup">
                            <p:stCondLst>
                              <p:cond delay="0"/>
                            </p:stCondLst>
                            <p:childTnLst>
                              <p:par>
                                <p:cTn id="86" presetID="1" presetClass="exit" presetSubtype="0" fill="hold" grpId="1" nodeType="clickEffect">
                                  <p:stCondLst>
                                    <p:cond delay="0"/>
                                  </p:stCondLst>
                                  <p:childTnLst>
                                    <p:set>
                                      <p:cBhvr>
                                        <p:cTn id="87" dur="1" fill="hold">
                                          <p:stCondLst>
                                            <p:cond delay="0"/>
                                          </p:stCondLst>
                                        </p:cTn>
                                        <p:tgtEl>
                                          <p:spTgt spid="36"/>
                                        </p:tgtEl>
                                        <p:attrNameLst>
                                          <p:attrName>style.visibility</p:attrName>
                                        </p:attrNameLst>
                                      </p:cBhvr>
                                      <p:to>
                                        <p:strVal val="hidden"/>
                                      </p:to>
                                    </p:set>
                                  </p:childTnLst>
                                </p:cTn>
                              </p:par>
                              <p:par>
                                <p:cTn id="88" presetID="1" presetClass="exit" presetSubtype="0" fill="hold" grpId="1" nodeType="withEffect">
                                  <p:stCondLst>
                                    <p:cond delay="0"/>
                                  </p:stCondLst>
                                  <p:childTnLst>
                                    <p:set>
                                      <p:cBhvr>
                                        <p:cTn id="89" dur="1" fill="hold">
                                          <p:stCondLst>
                                            <p:cond delay="0"/>
                                          </p:stCondLst>
                                        </p:cTn>
                                        <p:tgtEl>
                                          <p:spTgt spid="30"/>
                                        </p:tgtEl>
                                        <p:attrNameLst>
                                          <p:attrName>style.visibility</p:attrName>
                                        </p:attrNameLst>
                                      </p:cBhvr>
                                      <p:to>
                                        <p:strVal val="hidden"/>
                                      </p:to>
                                    </p:set>
                                  </p:childTnLst>
                                </p:cTn>
                              </p:par>
                              <p:par>
                                <p:cTn id="90" presetID="1" presetClass="entr" presetSubtype="0" fill="hold" grpId="1" nodeType="withEffect">
                                  <p:stCondLst>
                                    <p:cond delay="0"/>
                                  </p:stCondLst>
                                  <p:childTnLst>
                                    <p:set>
                                      <p:cBhvr>
                                        <p:cTn id="91" dur="1" fill="hold">
                                          <p:stCondLst>
                                            <p:cond delay="0"/>
                                          </p:stCondLst>
                                        </p:cTn>
                                        <p:tgtEl>
                                          <p:spTgt spid="37"/>
                                        </p:tgtEl>
                                        <p:attrNameLst>
                                          <p:attrName>style.visibility</p:attrName>
                                        </p:attrNameLst>
                                      </p:cBhvr>
                                      <p:to>
                                        <p:strVal val="visible"/>
                                      </p:to>
                                    </p:set>
                                  </p:childTnLst>
                                </p:cTn>
                              </p:par>
                            </p:childTnLst>
                          </p:cTn>
                        </p:par>
                      </p:childTnLst>
                    </p:cTn>
                  </p:par>
                </p:childTnLst>
              </p:cTn>
              <p:nextCondLst>
                <p:cond evt="onClick" delay="0">
                  <p:tgtEl>
                    <p:spTgt spid="36"/>
                  </p:tgtEl>
                </p:cond>
              </p:nextCondLst>
            </p:seq>
            <p:seq concurrent="1" nextAc="seek">
              <p:cTn id="92" restart="whenNotActive" fill="hold" evtFilter="cancelBubble" nodeType="interactiveSeq">
                <p:stCondLst>
                  <p:cond evt="onClick" delay="0">
                    <p:tgtEl>
                      <p:spTgt spid="39"/>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 presetClass="exit" presetSubtype="0" fill="hold" grpId="0" nodeType="clickEffect">
                                  <p:stCondLst>
                                    <p:cond delay="0"/>
                                  </p:stCondLst>
                                  <p:childTnLst>
                                    <p:set>
                                      <p:cBhvr>
                                        <p:cTn id="96" dur="1" fill="hold">
                                          <p:stCondLst>
                                            <p:cond delay="0"/>
                                          </p:stCondLst>
                                        </p:cTn>
                                        <p:tgtEl>
                                          <p:spTgt spid="39"/>
                                        </p:tgtEl>
                                        <p:attrNameLst>
                                          <p:attrName>style.visibility</p:attrName>
                                        </p:attrNameLst>
                                      </p:cBhvr>
                                      <p:to>
                                        <p:strVal val="hidden"/>
                                      </p:to>
                                    </p:set>
                                  </p:childTnLst>
                                </p:cTn>
                              </p:par>
                              <p:par>
                                <p:cTn id="97" presetID="1" presetClass="entr" presetSubtype="0"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1" restart="whenNotActive" fill="hold" evtFilter="cancelBubble" nodeType="interactiveSeq">
                <p:stCondLst>
                  <p:cond evt="onClick" delay="0">
                    <p:tgtEl>
                      <p:spTgt spid="38"/>
                    </p:tgtEl>
                  </p:cond>
                </p:stCondLst>
                <p:endSync evt="end" delay="0">
                  <p:rtn val="all"/>
                </p:endSync>
                <p:childTnLst>
                  <p:par>
                    <p:cTn id="102" fill="hold" nodeType="clickPar">
                      <p:stCondLst>
                        <p:cond delay="0"/>
                      </p:stCondLst>
                      <p:childTnLst>
                        <p:par>
                          <p:cTn id="103" fill="hold" nodeType="withGroup">
                            <p:stCondLst>
                              <p:cond delay="0"/>
                            </p:stCondLst>
                            <p:childTnLst>
                              <p:par>
                                <p:cTn id="104" presetID="1" presetClass="exit" presetSubtype="0" fill="hold" grpId="1" nodeType="clickEffect">
                                  <p:stCondLst>
                                    <p:cond delay="0"/>
                                  </p:stCondLst>
                                  <p:childTnLst>
                                    <p:set>
                                      <p:cBhvr>
                                        <p:cTn id="105" dur="1" fill="hold">
                                          <p:stCondLst>
                                            <p:cond delay="0"/>
                                          </p:stCondLst>
                                        </p:cTn>
                                        <p:tgtEl>
                                          <p:spTgt spid="38"/>
                                        </p:tgtEl>
                                        <p:attrNameLst>
                                          <p:attrName>style.visibility</p:attrName>
                                        </p:attrNameLst>
                                      </p:cBhvr>
                                      <p:to>
                                        <p:strVal val="hidden"/>
                                      </p:to>
                                    </p:set>
                                  </p:childTnLst>
                                </p:cTn>
                              </p:par>
                              <p:par>
                                <p:cTn id="106" presetID="1" presetClass="exit" presetSubtype="0" fill="hold" grpId="1" nodeType="withEffect">
                                  <p:stCondLst>
                                    <p:cond delay="0"/>
                                  </p:stCondLst>
                                  <p:childTnLst>
                                    <p:set>
                                      <p:cBhvr>
                                        <p:cTn id="107" dur="1" fill="hold">
                                          <p:stCondLst>
                                            <p:cond delay="0"/>
                                          </p:stCondLst>
                                        </p:cTn>
                                        <p:tgtEl>
                                          <p:spTgt spid="32"/>
                                        </p:tgtEl>
                                        <p:attrNameLst>
                                          <p:attrName>style.visibility</p:attrName>
                                        </p:attrNameLst>
                                      </p:cBhvr>
                                      <p:to>
                                        <p:strVal val="hidden"/>
                                      </p:to>
                                    </p:set>
                                  </p:childTnLst>
                                </p:cTn>
                              </p:par>
                              <p:par>
                                <p:cTn id="108" presetID="1" presetClass="entr" presetSubtype="0" fill="hold" grpId="1" nodeType="withEffect">
                                  <p:stCondLst>
                                    <p:cond delay="0"/>
                                  </p:stCondLst>
                                  <p:childTnLst>
                                    <p:set>
                                      <p:cBhvr>
                                        <p:cTn id="109" dur="1" fill="hold">
                                          <p:stCondLst>
                                            <p:cond delay="0"/>
                                          </p:stCondLst>
                                        </p:cTn>
                                        <p:tgtEl>
                                          <p:spTgt spid="39"/>
                                        </p:tgtEl>
                                        <p:attrNameLst>
                                          <p:attrName>style.visibility</p:attrName>
                                        </p:attrNameLst>
                                      </p:cBhvr>
                                      <p:to>
                                        <p:strVal val="visible"/>
                                      </p:to>
                                    </p:set>
                                  </p:childTnLst>
                                </p:cTn>
                              </p:par>
                            </p:childTnLst>
                          </p:cTn>
                        </p:par>
                      </p:childTnLst>
                    </p:cTn>
                  </p:par>
                </p:childTnLst>
              </p:cTn>
              <p:nextCondLst>
                <p:cond evt="onClick" delay="0">
                  <p:tgtEl>
                    <p:spTgt spid="38"/>
                  </p:tgtEl>
                </p:cond>
              </p:nextCondLst>
            </p:seq>
            <p:seq concurrent="1" nextAc="seek">
              <p:cTn id="110" restart="whenNotActive" fill="hold" evtFilter="cancelBubble" nodeType="interactiveSeq">
                <p:stCondLst>
                  <p:cond evt="onClick" delay="0">
                    <p:tgtEl>
                      <p:spTgt spid="43"/>
                    </p:tgtEl>
                  </p:cond>
                </p:stCondLst>
                <p:endSync evt="end" delay="0">
                  <p:rtn val="all"/>
                </p:endSync>
                <p:childTnLst>
                  <p:par>
                    <p:cTn id="111" fill="hold" nodeType="clickPar">
                      <p:stCondLst>
                        <p:cond delay="0"/>
                      </p:stCondLst>
                      <p:childTnLst>
                        <p:par>
                          <p:cTn id="112" fill="hold" nodeType="withGroup">
                            <p:stCondLst>
                              <p:cond delay="0"/>
                            </p:stCondLst>
                            <p:childTnLst>
                              <p:par>
                                <p:cTn id="113" presetID="1" presetClass="exit" presetSubtype="0" fill="hold" grpId="0" nodeType="clickEffect">
                                  <p:stCondLst>
                                    <p:cond delay="0"/>
                                  </p:stCondLst>
                                  <p:childTnLst>
                                    <p:set>
                                      <p:cBhvr>
                                        <p:cTn id="114" dur="1" fill="hold">
                                          <p:stCondLst>
                                            <p:cond delay="0"/>
                                          </p:stCondLst>
                                        </p:cTn>
                                        <p:tgtEl>
                                          <p:spTgt spid="43"/>
                                        </p:tgtEl>
                                        <p:attrNameLst>
                                          <p:attrName>style.visibility</p:attrName>
                                        </p:attrNameLst>
                                      </p:cBhvr>
                                      <p:to>
                                        <p:strVal val="hidden"/>
                                      </p:to>
                                    </p:set>
                                  </p:childTnLst>
                                </p:cTn>
                              </p:par>
                              <p:par>
                                <p:cTn id="115" presetID="1" presetClass="entr" presetSubtype="0" fill="hold" grpId="0" nodeType="withEffect">
                                  <p:stCondLst>
                                    <p:cond delay="0"/>
                                  </p:stCondLst>
                                  <p:childTnLst>
                                    <p:set>
                                      <p:cBhvr>
                                        <p:cTn id="116" dur="1" fill="hold">
                                          <p:stCondLst>
                                            <p:cond delay="0"/>
                                          </p:stCondLst>
                                        </p:cTn>
                                        <p:tgtEl>
                                          <p:spTgt spid="42"/>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43"/>
                  </p:tgtEl>
                </p:cond>
              </p:nextCondLst>
            </p:seq>
            <p:seq concurrent="1" nextAc="seek">
              <p:cTn id="119" restart="whenNotActive" fill="hold" evtFilter="cancelBubble" nodeType="interactiveSeq">
                <p:stCondLst>
                  <p:cond evt="onClick" delay="0">
                    <p:tgtEl>
                      <p:spTgt spid="42"/>
                    </p:tgtEl>
                  </p:cond>
                </p:stCondLst>
                <p:endSync evt="end" delay="0">
                  <p:rtn val="all"/>
                </p:endSync>
                <p:childTnLst>
                  <p:par>
                    <p:cTn id="120" fill="hold" nodeType="clickPar">
                      <p:stCondLst>
                        <p:cond delay="0"/>
                      </p:stCondLst>
                      <p:childTnLst>
                        <p:par>
                          <p:cTn id="121" fill="hold" nodeType="withGroup">
                            <p:stCondLst>
                              <p:cond delay="0"/>
                            </p:stCondLst>
                            <p:childTnLst>
                              <p:par>
                                <p:cTn id="122" presetID="1" presetClass="exit" presetSubtype="0" fill="hold" grpId="1" nodeType="clickEffect">
                                  <p:stCondLst>
                                    <p:cond delay="0"/>
                                  </p:stCondLst>
                                  <p:childTnLst>
                                    <p:set>
                                      <p:cBhvr>
                                        <p:cTn id="123" dur="1" fill="hold">
                                          <p:stCondLst>
                                            <p:cond delay="0"/>
                                          </p:stCondLst>
                                        </p:cTn>
                                        <p:tgtEl>
                                          <p:spTgt spid="42"/>
                                        </p:tgtEl>
                                        <p:attrNameLst>
                                          <p:attrName>style.visibility</p:attrName>
                                        </p:attrNameLst>
                                      </p:cBhvr>
                                      <p:to>
                                        <p:strVal val="hidden"/>
                                      </p:to>
                                    </p:set>
                                  </p:childTnLst>
                                </p:cTn>
                              </p:par>
                              <p:par>
                                <p:cTn id="124" presetID="1" presetClass="exit" presetSubtype="0" fill="hold" grpId="1" nodeType="withEffect">
                                  <p:stCondLst>
                                    <p:cond delay="0"/>
                                  </p:stCondLst>
                                  <p:childTnLst>
                                    <p:set>
                                      <p:cBhvr>
                                        <p:cTn id="125" dur="1" fill="hold">
                                          <p:stCondLst>
                                            <p:cond delay="0"/>
                                          </p:stCondLst>
                                        </p:cTn>
                                        <p:tgtEl>
                                          <p:spTgt spid="31"/>
                                        </p:tgtEl>
                                        <p:attrNameLst>
                                          <p:attrName>style.visibility</p:attrName>
                                        </p:attrNameLst>
                                      </p:cBhvr>
                                      <p:to>
                                        <p:strVal val="hidden"/>
                                      </p:to>
                                    </p:set>
                                  </p:childTnLst>
                                </p:cTn>
                              </p:par>
                              <p:par>
                                <p:cTn id="126" presetID="1" presetClass="entr" presetSubtype="0" fill="hold" grpId="1" nodeType="withEffect">
                                  <p:stCondLst>
                                    <p:cond delay="0"/>
                                  </p:stCondLst>
                                  <p:childTnLst>
                                    <p:set>
                                      <p:cBhvr>
                                        <p:cTn id="127" dur="1" fill="hold">
                                          <p:stCondLst>
                                            <p:cond delay="0"/>
                                          </p:stCondLst>
                                        </p:cTn>
                                        <p:tgtEl>
                                          <p:spTgt spid="43"/>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19" grpId="0" animBg="1"/>
      <p:bldP spid="19" grpId="1" animBg="1"/>
      <p:bldP spid="7" grpId="0" animBg="1"/>
      <p:bldP spid="7" grpId="1" animBg="1"/>
      <p:bldP spid="21" grpId="0" animBg="1"/>
      <p:bldP spid="21"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2" grpId="0" animBg="1"/>
      <p:bldP spid="42" grpId="1" animBg="1"/>
      <p:bldP spid="43" grpId="0" animBg="1"/>
      <p:bldP spid="4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pPr eaLnBrk="1" hangingPunct="1"/>
            <a:r>
              <a:rPr lang="en-GB" altLang="en-US" sz="3600"/>
              <a:t>How Do Astronauts Sleep in Space?</a:t>
            </a:r>
          </a:p>
        </p:txBody>
      </p:sp>
      <p:sp>
        <p:nvSpPr>
          <p:cNvPr id="3" name="Rectangle: Rounded Corners 2"/>
          <p:cNvSpPr/>
          <p:nvPr/>
        </p:nvSpPr>
        <p:spPr>
          <a:xfrm>
            <a:off x="674688" y="1423988"/>
            <a:ext cx="3125787" cy="1276350"/>
          </a:xfrm>
          <a:prstGeom prst="roundRect">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t>Sleeping on board the ISS is a bit different for astronauts than it is for you at home. </a:t>
            </a:r>
          </a:p>
        </p:txBody>
      </p:sp>
      <p:sp>
        <p:nvSpPr>
          <p:cNvPr id="4" name="TextBox 3"/>
          <p:cNvSpPr txBox="1">
            <a:spLocks noChangeArrowheads="1"/>
          </p:cNvSpPr>
          <p:nvPr/>
        </p:nvSpPr>
        <p:spPr bwMode="auto">
          <a:xfrm>
            <a:off x="674688" y="2809875"/>
            <a:ext cx="3216275" cy="313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Zero gravity means that the astronauts float around so they need to sleep in sleeping bags that they attach to the walls, ceiling or floor. </a:t>
            </a:r>
          </a:p>
          <a:p>
            <a:pPr>
              <a:lnSpc>
                <a:spcPct val="100000"/>
              </a:lnSpc>
              <a:spcBef>
                <a:spcPct val="0"/>
              </a:spcBef>
              <a:buFontTx/>
              <a:buNone/>
            </a:pPr>
            <a:r>
              <a:rPr lang="en-GB" altLang="en-US">
                <a:solidFill>
                  <a:schemeClr val="tx1"/>
                </a:solidFill>
              </a:rPr>
              <a:t>This means that they will not bump into anything as they sleep! Crew members also have their own cabins to sleep in.</a:t>
            </a:r>
          </a:p>
          <a:p>
            <a:pPr>
              <a:lnSpc>
                <a:spcPct val="100000"/>
              </a:lnSpc>
              <a:spcBef>
                <a:spcPct val="0"/>
              </a:spcBef>
              <a:buFontTx/>
              <a:buNone/>
            </a:pPr>
            <a:endParaRPr lang="en-GB" altLang="en-US">
              <a:solidFill>
                <a:schemeClr val="tx1"/>
              </a:solidFill>
            </a:endParaRPr>
          </a:p>
        </p:txBody>
      </p:sp>
      <p:sp>
        <p:nvSpPr>
          <p:cNvPr id="17" name="Rectangle: Rounded Corners 16"/>
          <p:cNvSpPr/>
          <p:nvPr/>
        </p:nvSpPr>
        <p:spPr>
          <a:xfrm>
            <a:off x="4306888" y="5008563"/>
            <a:ext cx="4035425" cy="990600"/>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1600" dirty="0">
                <a:solidFill>
                  <a:schemeClr val="tx1"/>
                </a:solidFill>
              </a:rPr>
              <a:t>Click on the picture for a tour of the sleeping quarters on board the ISS!</a:t>
            </a:r>
          </a:p>
        </p:txBody>
      </p:sp>
      <p:sp>
        <p:nvSpPr>
          <p:cNvPr id="14342" name="TextBox 1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NASA(@Wikimedia Commons.com) - granted under creative commons licence – attribution</a:t>
            </a:r>
          </a:p>
        </p:txBody>
      </p:sp>
      <p:pic>
        <p:nvPicPr>
          <p:cNvPr id="14343" name="Picture 13">
            <a:hlinkClick r:id="rId2"/>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22713" y="1446213"/>
            <a:ext cx="4429125"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p:cNvSpPr/>
          <p:nvPr/>
        </p:nvSpPr>
        <p:spPr>
          <a:xfrm>
            <a:off x="4086225" y="4683125"/>
            <a:ext cx="4265613"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b="1" dirty="0">
                <a:solidFill>
                  <a:schemeClr val="bg1"/>
                </a:solidFill>
              </a:rPr>
              <a:t>         Discover</a:t>
            </a:r>
          </a:p>
        </p:txBody>
      </p:sp>
      <p:grpSp>
        <p:nvGrpSpPr>
          <p:cNvPr id="14345" name="Question Mark Button"/>
          <p:cNvGrpSpPr>
            <a:grpSpLocks/>
          </p:cNvGrpSpPr>
          <p:nvPr/>
        </p:nvGrpSpPr>
        <p:grpSpPr bwMode="auto">
          <a:xfrm>
            <a:off x="3890963" y="4505325"/>
            <a:ext cx="731837" cy="831850"/>
            <a:chOff x="569913" y="2271713"/>
            <a:chExt cx="731837" cy="831850"/>
          </a:xfrm>
        </p:grpSpPr>
        <p:sp>
          <p:nvSpPr>
            <p:cNvPr id="9" name="Question Mark"/>
            <p:cNvSpPr/>
            <p:nvPr/>
          </p:nvSpPr>
          <p:spPr>
            <a:xfrm>
              <a:off x="569913" y="2320926"/>
              <a:ext cx="731837" cy="731837"/>
            </a:xfrm>
            <a:prstGeom prst="ellipse">
              <a:avLst/>
            </a:prstGeom>
            <a:solidFill>
              <a:srgbClr val="2DB6BC"/>
            </a:solidFill>
            <a:ln w="28575">
              <a:solidFill>
                <a:srgbClr val="0091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4348" name="TextBox 12"/>
            <p:cNvSpPr txBox="1">
              <a:spLocks noChangeArrowheads="1"/>
            </p:cNvSpPr>
            <p:nvPr/>
          </p:nvSpPr>
          <p:spPr bwMode="auto">
            <a:xfrm>
              <a:off x="687388" y="2271713"/>
              <a:ext cx="308069"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sz="4800" b="1">
                <a:solidFill>
                  <a:schemeClr val="bg1"/>
                </a:solidFill>
              </a:endParaRPr>
            </a:p>
          </p:txBody>
        </p:sp>
      </p:grpSp>
      <p:pic>
        <p:nvPicPr>
          <p:cNvPr id="14346" name="Picture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046538" y="4673600"/>
            <a:ext cx="392112"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4343"/>
                                        </p:tgtEl>
                                        <p:attrNameLst>
                                          <p:attrName>style.visibility</p:attrName>
                                        </p:attrNameLst>
                                      </p:cBhvr>
                                      <p:to>
                                        <p:strVal val="visible"/>
                                      </p:to>
                                    </p:set>
                                    <p:animEffect transition="in" filter="fade">
                                      <p:cBhvr>
                                        <p:cTn id="15" dur="500"/>
                                        <p:tgtEl>
                                          <p:spTgt spid="14343"/>
                                        </p:tgtEl>
                                      </p:cBhvr>
                                    </p:animEffect>
                                  </p:childTnLst>
                                </p:cTn>
                              </p:par>
                            </p:childTnLst>
                          </p:cTn>
                        </p:par>
                        <p:par>
                          <p:cTn id="16" fill="hold" nodeType="afterGroup">
                            <p:stCondLst>
                              <p:cond delay="500"/>
                            </p:stCondLst>
                            <p:childTnLst>
                              <p:par>
                                <p:cTn id="17" presetID="10" presetClass="entr" presetSubtype="0" fill="hold" nodeType="afterEffect">
                                  <p:stCondLst>
                                    <p:cond delay="0"/>
                                  </p:stCondLst>
                                  <p:childTnLst>
                                    <p:set>
                                      <p:cBhvr>
                                        <p:cTn id="18" dur="1" fill="hold">
                                          <p:stCondLst>
                                            <p:cond delay="0"/>
                                          </p:stCondLst>
                                        </p:cTn>
                                        <p:tgtEl>
                                          <p:spTgt spid="14346"/>
                                        </p:tgtEl>
                                        <p:attrNameLst>
                                          <p:attrName>style.visibility</p:attrName>
                                        </p:attrNameLst>
                                      </p:cBhvr>
                                      <p:to>
                                        <p:strVal val="visible"/>
                                      </p:to>
                                    </p:set>
                                    <p:animEffect transition="in" filter="fade">
                                      <p:cBhvr>
                                        <p:cTn id="19" dur="500"/>
                                        <p:tgtEl>
                                          <p:spTgt spid="14346"/>
                                        </p:tgtEl>
                                      </p:cBhvr>
                                    </p:animEffect>
                                  </p:childTnLst>
                                </p:cTn>
                              </p:par>
                              <p:par>
                                <p:cTn id="20" presetID="10" presetClass="entr" presetSubtype="0" fill="hold" nodeType="withEffect">
                                  <p:stCondLst>
                                    <p:cond delay="0"/>
                                  </p:stCondLst>
                                  <p:childTnLst>
                                    <p:set>
                                      <p:cBhvr>
                                        <p:cTn id="21" dur="1" fill="hold">
                                          <p:stCondLst>
                                            <p:cond delay="0"/>
                                          </p:stCondLst>
                                        </p:cTn>
                                        <p:tgtEl>
                                          <p:spTgt spid="14345"/>
                                        </p:tgtEl>
                                        <p:attrNameLst>
                                          <p:attrName>style.visibility</p:attrName>
                                        </p:attrNameLst>
                                      </p:cBhvr>
                                      <p:to>
                                        <p:strVal val="visible"/>
                                      </p:to>
                                    </p:set>
                                    <p:animEffect transition="in" filter="fade">
                                      <p:cBhvr>
                                        <p:cTn id="22" dur="500"/>
                                        <p:tgtEl>
                                          <p:spTgt spid="1434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7"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993775"/>
          </a:xfrm>
        </p:spPr>
        <p:txBody>
          <a:bodyPr/>
          <a:lstStyle/>
          <a:p>
            <a:r>
              <a:rPr lang="en-GB" altLang="en-US" sz="3600"/>
              <a:t>What Do Astronauts Eat and Drink?</a:t>
            </a:r>
          </a:p>
        </p:txBody>
      </p:sp>
      <p:sp>
        <p:nvSpPr>
          <p:cNvPr id="3" name="Rectangle: Rounded Corners 2"/>
          <p:cNvSpPr/>
          <p:nvPr/>
        </p:nvSpPr>
        <p:spPr>
          <a:xfrm>
            <a:off x="674688" y="1473200"/>
            <a:ext cx="6513512" cy="1460500"/>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t>Astronauts can eat many of the same foods that you</a:t>
            </a:r>
          </a:p>
          <a:p>
            <a:pPr>
              <a:defRPr/>
            </a:pPr>
            <a:r>
              <a:rPr lang="en-GB" altLang="en-US" dirty="0"/>
              <a:t> eat at home but the way they are packaged has to </a:t>
            </a:r>
          </a:p>
          <a:p>
            <a:pPr>
              <a:defRPr/>
            </a:pPr>
            <a:r>
              <a:rPr lang="en-GB" altLang="en-US" dirty="0"/>
              <a:t>be different because food and crumbs will fly around</a:t>
            </a:r>
          </a:p>
          <a:p>
            <a:pPr>
              <a:defRPr/>
            </a:pPr>
            <a:r>
              <a:rPr lang="en-GB" altLang="en-US" dirty="0"/>
              <a:t>in zero gravity!</a:t>
            </a:r>
          </a:p>
        </p:txBody>
      </p:sp>
      <p:sp>
        <p:nvSpPr>
          <p:cNvPr id="6" name="TextBox 5"/>
          <p:cNvSpPr txBox="1">
            <a:spLocks noChangeArrowheads="1"/>
          </p:cNvSpPr>
          <p:nvPr/>
        </p:nvSpPr>
        <p:spPr bwMode="auto">
          <a:xfrm>
            <a:off x="674688" y="3171825"/>
            <a:ext cx="333057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Food and drink may be packaged in aluminium foil or canned. Astronauts may need to add water to food if it is freeze-dried or they may need to heat it up before they eat it.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05263" y="3171825"/>
            <a:ext cx="4270375"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64300" y="1433513"/>
            <a:ext cx="1882775" cy="162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TextBox 1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NASA(@Wikimedia Commons.com)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nodeType="afterGroup">
                            <p:stCondLst>
                              <p:cond delay="1500"/>
                            </p:stCondLst>
                            <p:childTnLst>
                              <p:par>
                                <p:cTn id="17" presetID="10" presetClass="entr" presetSubtype="0" fill="hold" nodeType="afterEffect">
                                  <p:stCondLst>
                                    <p:cond delay="1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479425"/>
            <a:ext cx="8220075" cy="993775"/>
          </a:xfrm>
        </p:spPr>
        <p:txBody>
          <a:bodyPr/>
          <a:lstStyle/>
          <a:p>
            <a:r>
              <a:rPr lang="en-GB" altLang="en-US" sz="3600"/>
              <a:t>What Do Astronauts Eat and Drink?</a:t>
            </a:r>
          </a:p>
        </p:txBody>
      </p:sp>
      <p:sp>
        <p:nvSpPr>
          <p:cNvPr id="8" name="TextBox 7"/>
          <p:cNvSpPr txBox="1">
            <a:spLocks noChangeArrowheads="1"/>
          </p:cNvSpPr>
          <p:nvPr/>
        </p:nvSpPr>
        <p:spPr bwMode="auto">
          <a:xfrm>
            <a:off x="674688" y="3632200"/>
            <a:ext cx="3100387"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This may include frozen meals, frozen vegetables and desserts, as well as refrigerated dairy products. They are provided with snacks and even ketchup!</a:t>
            </a:r>
          </a:p>
        </p:txBody>
      </p:sp>
      <p:sp>
        <p:nvSpPr>
          <p:cNvPr id="16388" name="TextBox 1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NASA(@Wikimedia Commons.com) - granted under creative commons licence – attribution</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rcRect l="6790"/>
          <a:stretch>
            <a:fillRect/>
          </a:stretch>
        </p:blipFill>
        <p:spPr bwMode="auto">
          <a:xfrm>
            <a:off x="4081463" y="1554163"/>
            <a:ext cx="4227512" cy="301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Rounded Corners 14"/>
          <p:cNvSpPr/>
          <p:nvPr/>
        </p:nvSpPr>
        <p:spPr>
          <a:xfrm>
            <a:off x="674688" y="1914525"/>
            <a:ext cx="3125787" cy="1276350"/>
          </a:xfrm>
          <a:prstGeom prst="roundRect">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t>Astronauts get to choose their favourite foods before they go into space</a:t>
            </a:r>
            <a:endParaRPr lang="en-GB" dirty="0"/>
          </a:p>
        </p:txBody>
      </p:sp>
      <p:pic>
        <p:nvPicPr>
          <p:cNvPr id="21" name="Picture 2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56088" y="4811713"/>
            <a:ext cx="1590675"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31013" y="4746625"/>
            <a:ext cx="727075" cy="129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79425"/>
            <a:ext cx="8220075" cy="1077913"/>
          </a:xfrm>
        </p:spPr>
        <p:txBody>
          <a:bodyPr/>
          <a:lstStyle/>
          <a:p>
            <a:pPr algn="ctr"/>
            <a:r>
              <a:rPr lang="en-GB" altLang="en-US" sz="3600"/>
              <a:t>How Do Astronauts Go to </a:t>
            </a:r>
            <a:br>
              <a:rPr lang="en-GB" altLang="en-US" sz="3600"/>
            </a:br>
            <a:r>
              <a:rPr lang="en-GB" altLang="en-US" sz="3600"/>
              <a:t>the Toilet in Space?</a:t>
            </a:r>
          </a:p>
        </p:txBody>
      </p:sp>
      <p:sp>
        <p:nvSpPr>
          <p:cNvPr id="3" name="Rectangle: Rounded Corners 2"/>
          <p:cNvSpPr/>
          <p:nvPr/>
        </p:nvSpPr>
        <p:spPr>
          <a:xfrm>
            <a:off x="4203700" y="1893888"/>
            <a:ext cx="2905125" cy="2967037"/>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1600" dirty="0">
                <a:solidFill>
                  <a:schemeClr val="tx1"/>
                </a:solidFill>
              </a:rPr>
              <a:t>Watch the video to see Tim Peake explain how astronauts go the toilet in zero gravity!</a:t>
            </a:r>
          </a:p>
          <a:p>
            <a:pPr algn="ctr">
              <a:defRPr/>
            </a:pPr>
            <a:endParaRPr lang="en-GB" altLang="en-US" sz="1600" dirty="0">
              <a:solidFill>
                <a:schemeClr val="tx1"/>
              </a:solidFill>
            </a:endParaRPr>
          </a:p>
          <a:p>
            <a:pPr algn="ctr">
              <a:defRPr/>
            </a:pPr>
            <a:r>
              <a:rPr lang="en-GB" altLang="en-US" sz="1600" dirty="0">
                <a:solidFill>
                  <a:schemeClr val="tx1"/>
                </a:solidFill>
              </a:rPr>
              <a:t>Click on the photo to </a:t>
            </a:r>
          </a:p>
          <a:p>
            <a:pPr algn="ctr">
              <a:defRPr/>
            </a:pPr>
            <a:r>
              <a:rPr lang="en-GB" altLang="en-US" sz="1600" dirty="0">
                <a:solidFill>
                  <a:schemeClr val="tx1"/>
                </a:solidFill>
              </a:rPr>
              <a:t>view the video.</a:t>
            </a:r>
          </a:p>
        </p:txBody>
      </p:sp>
      <p:sp>
        <p:nvSpPr>
          <p:cNvPr id="4" name="Rectangle: Rounded Corners 3"/>
          <p:cNvSpPr/>
          <p:nvPr/>
        </p:nvSpPr>
        <p:spPr>
          <a:xfrm>
            <a:off x="3983038" y="1804988"/>
            <a:ext cx="3152775"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b="1" dirty="0">
                <a:solidFill>
                  <a:schemeClr val="bg1"/>
                </a:solidFill>
              </a:rPr>
              <a:t>         Discover</a:t>
            </a:r>
          </a:p>
        </p:txBody>
      </p:sp>
      <p:grpSp>
        <p:nvGrpSpPr>
          <p:cNvPr id="17413" name="Question Mark Button"/>
          <p:cNvGrpSpPr>
            <a:grpSpLocks/>
          </p:cNvGrpSpPr>
          <p:nvPr/>
        </p:nvGrpSpPr>
        <p:grpSpPr bwMode="auto">
          <a:xfrm>
            <a:off x="3787775" y="1627188"/>
            <a:ext cx="731838" cy="831850"/>
            <a:chOff x="569913" y="2271713"/>
            <a:chExt cx="731837" cy="831850"/>
          </a:xfrm>
        </p:grpSpPr>
        <p:sp>
          <p:nvSpPr>
            <p:cNvPr id="6" name="Question Mark"/>
            <p:cNvSpPr/>
            <p:nvPr/>
          </p:nvSpPr>
          <p:spPr>
            <a:xfrm>
              <a:off x="569913" y="2320925"/>
              <a:ext cx="731837" cy="731838"/>
            </a:xfrm>
            <a:prstGeom prst="ellipse">
              <a:avLst/>
            </a:prstGeom>
            <a:solidFill>
              <a:srgbClr val="2DB6BC"/>
            </a:solidFill>
            <a:ln w="28575">
              <a:solidFill>
                <a:srgbClr val="0091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19" name="TextBox 12"/>
            <p:cNvSpPr txBox="1">
              <a:spLocks noChangeArrowheads="1"/>
            </p:cNvSpPr>
            <p:nvPr/>
          </p:nvSpPr>
          <p:spPr bwMode="auto">
            <a:xfrm>
              <a:off x="687388" y="2271713"/>
              <a:ext cx="308069"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sz="4800" b="1">
                <a:solidFill>
                  <a:schemeClr val="bg1"/>
                </a:solidFill>
              </a:endParaRPr>
            </a:p>
          </p:txBody>
        </p:sp>
      </p:grpSp>
      <p:pic>
        <p:nvPicPr>
          <p:cNvPr id="17414" name="Picture 1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1288" y="1795463"/>
            <a:ext cx="3937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9">
            <a:hlinkClick r:id="rId3"/>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77888" y="1758950"/>
            <a:ext cx="2806700" cy="426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6" name="TextBox 10"/>
          <p:cNvSpPr txBox="1">
            <a:spLocks noChangeArrowheads="1"/>
          </p:cNvSpPr>
          <p:nvPr/>
        </p:nvSpPr>
        <p:spPr bwMode="auto">
          <a:xfrm>
            <a:off x="2784475" y="6237288"/>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NASA(@Wikimedia Commons.com) - granted under creative commons licence – attribution</a:t>
            </a:r>
          </a:p>
        </p:txBody>
      </p:sp>
      <p:pic>
        <p:nvPicPr>
          <p:cNvPr id="17417"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3388" y="2593975"/>
            <a:ext cx="1687512" cy="355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17C78B6E21FA645B9DD69737C36466C" ma:contentTypeVersion="13" ma:contentTypeDescription="Create a new document." ma:contentTypeScope="" ma:versionID="eb23e419b49c09aba7ee750e9fae7f99">
  <xsd:schema xmlns:xsd="http://www.w3.org/2001/XMLSchema" xmlns:xs="http://www.w3.org/2001/XMLSchema" xmlns:p="http://schemas.microsoft.com/office/2006/metadata/properties" xmlns:ns3="c649ec35-5809-4b12-b1f3-89c8c36bb6fe" xmlns:ns4="17c66eaa-c081-4a1c-9106-bf882780cd0e" targetNamespace="http://schemas.microsoft.com/office/2006/metadata/properties" ma:root="true" ma:fieldsID="8add9e507e93cbfa101244a582ec7e07" ns3:_="" ns4:_="">
    <xsd:import namespace="c649ec35-5809-4b12-b1f3-89c8c36bb6fe"/>
    <xsd:import namespace="17c66eaa-c081-4a1c-9106-bf882780cd0e"/>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649ec35-5809-4b12-b1f3-89c8c36bb6f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7c66eaa-c081-4a1c-9106-bf882780cd0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B72F3F-74CD-4982-BA85-8A555D43C6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649ec35-5809-4b12-b1f3-89c8c36bb6fe"/>
    <ds:schemaRef ds:uri="17c66eaa-c081-4a1c-9106-bf882780cd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DDBB73C-0D18-46C1-B2AC-3A6E9DA0C432}">
  <ds:schemaRefs>
    <ds:schemaRef ds:uri="http://schemas.microsoft.com/sharepoint/v3/contenttype/forms"/>
  </ds:schemaRefs>
</ds:datastoreItem>
</file>

<file path=customXml/itemProps3.xml><?xml version="1.0" encoding="utf-8"?>
<ds:datastoreItem xmlns:ds="http://schemas.openxmlformats.org/officeDocument/2006/customXml" ds:itemID="{9D8FDF26-9898-4A80-BDA0-4BE17B8767A8}">
  <ds:schemaRefs>
    <ds:schemaRef ds:uri="http://schemas.microsoft.com/office/infopath/2007/PartnerControls"/>
    <ds:schemaRef ds:uri="http://purl.org/dc/elements/1.1/"/>
    <ds:schemaRef ds:uri="http://schemas.microsoft.com/office/2006/metadata/properties"/>
    <ds:schemaRef ds:uri="c649ec35-5809-4b12-b1f3-89c8c36bb6fe"/>
    <ds:schemaRef ds:uri="http://purl.org/dc/terms/"/>
    <ds:schemaRef ds:uri="http://schemas.openxmlformats.org/package/2006/metadata/core-properties"/>
    <ds:schemaRef ds:uri="17c66eaa-c081-4a1c-9106-bf882780cd0e"/>
    <ds:schemaRef ds:uri="http://schemas.microsoft.com/office/2006/documentManagement/typ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369</TotalTime>
  <Words>765</Words>
  <Application>Microsoft Office PowerPoint</Application>
  <PresentationFormat>On-screen Show (4:3)</PresentationFormat>
  <Paragraphs>72</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Tuffy</vt:lpstr>
      <vt:lpstr>Twinkl SemiBold</vt:lpstr>
      <vt:lpstr>Arial</vt:lpstr>
      <vt:lpstr>Twinkl</vt:lpstr>
      <vt:lpstr>Sassoon Infant Rg</vt:lpstr>
      <vt:lpstr>Calibri</vt:lpstr>
      <vt:lpstr>Office Theme</vt:lpstr>
      <vt:lpstr>PowerPoint Presentation</vt:lpstr>
      <vt:lpstr>Astronauts </vt:lpstr>
      <vt:lpstr>Astronauts </vt:lpstr>
      <vt:lpstr>Where Do Astronauts Live in Space?</vt:lpstr>
      <vt:lpstr>What Do Astronauts Wear?</vt:lpstr>
      <vt:lpstr>How Do Astronauts Sleep in Space?</vt:lpstr>
      <vt:lpstr>What Do Astronauts Eat and Drink?</vt:lpstr>
      <vt:lpstr>What Do Astronauts Eat and Drink?</vt:lpstr>
      <vt:lpstr>How Do Astronauts Go to  the Toilet in Space?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Sabine Drabble</dc:creator>
  <cp:lastModifiedBy>Kaylee Mallin</cp:lastModifiedBy>
  <cp:revision>29</cp:revision>
  <dcterms:created xsi:type="dcterms:W3CDTF">2017-08-29T07:32:53Z</dcterms:created>
  <dcterms:modified xsi:type="dcterms:W3CDTF">2021-01-20T14:59:26Z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0x010100117C78B6E21FA645B9DD69737C36466C</vt:lpwstr>
  </property>
</Properties>
</file>