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67" r:id="rId3"/>
    <p:sldId id="258" r:id="rId4"/>
    <p:sldId id="283" r:id="rId5"/>
    <p:sldId id="285" r:id="rId6"/>
    <p:sldId id="286" r:id="rId7"/>
    <p:sldId id="259" r:id="rId8"/>
    <p:sldId id="268" r:id="rId9"/>
    <p:sldId id="287" r:id="rId10"/>
    <p:sldId id="270" r:id="rId11"/>
    <p:sldId id="273" r:id="rId12"/>
    <p:sldId id="269" r:id="rId13"/>
    <p:sldId id="277" r:id="rId14"/>
    <p:sldId id="275" r:id="rId15"/>
    <p:sldId id="278" r:id="rId16"/>
    <p:sldId id="282" r:id="rId17"/>
    <p:sldId id="279" r:id="rId18"/>
    <p:sldId id="280" r:id="rId19"/>
    <p:sldId id="28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75FAF"/>
    <a:srgbClr val="CC3399"/>
    <a:srgbClr val="009999"/>
    <a:srgbClr val="00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28" autoAdjust="0"/>
    <p:restoredTop sz="71728" autoAdjust="0"/>
  </p:normalViewPr>
  <p:slideViewPr>
    <p:cSldViewPr snapToGrid="0">
      <p:cViewPr varScale="1">
        <p:scale>
          <a:sx n="55" d="100"/>
          <a:sy n="55" d="100"/>
        </p:scale>
        <p:origin x="102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496A7A-815B-4358-86DD-D0297FA64432}" type="datetimeFigureOut">
              <a:rPr lang="en-GB" smtClean="0"/>
              <a:t>09/02/2026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B6130-4105-4942-8D06-62A6637BEC11}" type="slidenum">
              <a:rPr lang="en-GB" smtClean="0"/>
              <a:t>‹#›</a:t>
            </a:fld>
            <a:endParaRPr lang="en-GB"/>
          </a:p>
        </p:txBody>
      </p:sp>
    </p:spTree>
    <p:extLst>
      <p:ext uri="{BB962C8B-B14F-4D97-AF65-F5344CB8AC3E}">
        <p14:creationId xmlns:p14="http://schemas.microsoft.com/office/powerpoint/2010/main" val="3293611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Introductions- who we are and aims of today. </a:t>
            </a:r>
          </a:p>
        </p:txBody>
      </p:sp>
      <p:sp>
        <p:nvSpPr>
          <p:cNvPr id="4" name="Slide Number Placeholder 3"/>
          <p:cNvSpPr>
            <a:spLocks noGrp="1"/>
          </p:cNvSpPr>
          <p:nvPr>
            <p:ph type="sldNum" sz="quarter" idx="10"/>
          </p:nvPr>
        </p:nvSpPr>
        <p:spPr/>
        <p:txBody>
          <a:bodyPr/>
          <a:lstStyle/>
          <a:p>
            <a:fld id="{69CB6130-4105-4942-8D06-62A6637BEC11}" type="slidenum">
              <a:rPr lang="en-GB" smtClean="0"/>
              <a:t>1</a:t>
            </a:fld>
            <a:endParaRPr lang="en-GB"/>
          </a:p>
        </p:txBody>
      </p:sp>
    </p:spTree>
    <p:extLst>
      <p:ext uri="{BB962C8B-B14F-4D97-AF65-F5344CB8AC3E}">
        <p14:creationId xmlns:p14="http://schemas.microsoft.com/office/powerpoint/2010/main" val="4598780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GB" dirty="0"/>
              <a:t>Hello I am your child</a:t>
            </a:r>
            <a:r>
              <a:rPr lang="en-GB" baseline="0" dirty="0"/>
              <a:t> wellbeing practitioner Tori</a:t>
            </a:r>
            <a:endParaRPr lang="en-GB" dirty="0"/>
          </a:p>
        </p:txBody>
      </p:sp>
    </p:spTree>
    <p:extLst>
      <p:ext uri="{BB962C8B-B14F-4D97-AF65-F5344CB8AC3E}">
        <p14:creationId xmlns:p14="http://schemas.microsoft.com/office/powerpoint/2010/main" val="39672085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Icebreaker- name- NAME AND year of child and favourite biscuit.</a:t>
            </a:r>
          </a:p>
        </p:txBody>
      </p:sp>
      <p:sp>
        <p:nvSpPr>
          <p:cNvPr id="4" name="Slide Number Placeholder 3"/>
          <p:cNvSpPr>
            <a:spLocks noGrp="1"/>
          </p:cNvSpPr>
          <p:nvPr>
            <p:ph type="sldNum" sz="quarter" idx="10"/>
          </p:nvPr>
        </p:nvSpPr>
        <p:spPr/>
        <p:txBody>
          <a:bodyPr/>
          <a:lstStyle/>
          <a:p>
            <a:fld id="{69CB6130-4105-4942-8D06-62A6637BEC11}" type="slidenum">
              <a:rPr lang="en-GB" smtClean="0"/>
              <a:t>3</a:t>
            </a:fld>
            <a:endParaRPr lang="en-GB"/>
          </a:p>
        </p:txBody>
      </p:sp>
    </p:spTree>
    <p:extLst>
      <p:ext uri="{BB962C8B-B14F-4D97-AF65-F5344CB8AC3E}">
        <p14:creationId xmlns:p14="http://schemas.microsoft.com/office/powerpoint/2010/main" val="5050230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4</a:t>
            </a:fld>
            <a:endParaRPr lang="en-GB"/>
          </a:p>
        </p:txBody>
      </p:sp>
    </p:spTree>
    <p:extLst>
      <p:ext uri="{BB962C8B-B14F-4D97-AF65-F5344CB8AC3E}">
        <p14:creationId xmlns:p14="http://schemas.microsoft.com/office/powerpoint/2010/main" val="3900122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Discussion – what do they think this is? </a:t>
            </a:r>
          </a:p>
        </p:txBody>
      </p:sp>
      <p:sp>
        <p:nvSpPr>
          <p:cNvPr id="4" name="Slide Number Placeholder 3"/>
          <p:cNvSpPr>
            <a:spLocks noGrp="1"/>
          </p:cNvSpPr>
          <p:nvPr>
            <p:ph type="sldNum" sz="quarter" idx="10"/>
          </p:nvPr>
        </p:nvSpPr>
        <p:spPr/>
        <p:txBody>
          <a:bodyPr/>
          <a:lstStyle/>
          <a:p>
            <a:fld id="{95248DC1-1E5C-4B57-8BC6-E0D6D07F26AC}" type="slidenum">
              <a:rPr lang="en-GB" smtClean="0"/>
              <a:t>5</a:t>
            </a:fld>
            <a:endParaRPr lang="en-GB"/>
          </a:p>
        </p:txBody>
      </p:sp>
    </p:spTree>
    <p:extLst>
      <p:ext uri="{BB962C8B-B14F-4D97-AF65-F5344CB8AC3E}">
        <p14:creationId xmlns:p14="http://schemas.microsoft.com/office/powerpoint/2010/main" val="36047832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It’s different to our physical health as we can’t always see it in the same way that we can see a broken arm or chicken pox.</a:t>
            </a:r>
          </a:p>
          <a:p>
            <a:endParaRPr lang="en-GB" dirty="0"/>
          </a:p>
          <a:p>
            <a:r>
              <a:rPr lang="en-GB" dirty="0"/>
              <a:t>Can anyone think</a:t>
            </a:r>
            <a:r>
              <a:rPr lang="en-GB" baseline="0" dirty="0"/>
              <a:t> of how poor MH can affect our lives? </a:t>
            </a:r>
          </a:p>
          <a:p>
            <a:endParaRPr lang="en-GB" baseline="0" dirty="0"/>
          </a:p>
          <a:p>
            <a:r>
              <a:rPr lang="en-GB" baseline="0" dirty="0"/>
              <a:t>Everyone has </a:t>
            </a:r>
            <a:r>
              <a:rPr lang="en-GB" baseline="0" dirty="0" err="1"/>
              <a:t>mh</a:t>
            </a:r>
            <a:r>
              <a:rPr lang="en-GB" baseline="0" dirty="0"/>
              <a:t>.</a:t>
            </a:r>
            <a:endParaRPr lang="en-GB" dirty="0"/>
          </a:p>
        </p:txBody>
      </p:sp>
      <p:sp>
        <p:nvSpPr>
          <p:cNvPr id="4" name="Slide Number Placeholder 3"/>
          <p:cNvSpPr>
            <a:spLocks noGrp="1"/>
          </p:cNvSpPr>
          <p:nvPr>
            <p:ph type="sldNum" sz="quarter" idx="10"/>
          </p:nvPr>
        </p:nvSpPr>
        <p:spPr/>
        <p:txBody>
          <a:bodyPr/>
          <a:lstStyle/>
          <a:p>
            <a:fld id="{95248DC1-1E5C-4B57-8BC6-E0D6D07F26AC}" type="slidenum">
              <a:rPr lang="en-GB" smtClean="0"/>
              <a:t>6</a:t>
            </a:fld>
            <a:endParaRPr lang="en-GB"/>
          </a:p>
        </p:txBody>
      </p:sp>
    </p:spTree>
    <p:extLst>
      <p:ext uri="{BB962C8B-B14F-4D97-AF65-F5344CB8AC3E}">
        <p14:creationId xmlns:p14="http://schemas.microsoft.com/office/powerpoint/2010/main" val="1002839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a:t>
            </a:r>
          </a:p>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7</a:t>
            </a:fld>
            <a:endParaRPr lang="en-GB"/>
          </a:p>
        </p:txBody>
      </p:sp>
    </p:spTree>
    <p:extLst>
      <p:ext uri="{BB962C8B-B14F-4D97-AF65-F5344CB8AC3E}">
        <p14:creationId xmlns:p14="http://schemas.microsoft.com/office/powerpoint/2010/main" val="3305429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Better Access to Mental Health services</a:t>
            </a:r>
          </a:p>
        </p:txBody>
      </p:sp>
      <p:sp>
        <p:nvSpPr>
          <p:cNvPr id="4" name="Slide Number Placeholder 3"/>
          <p:cNvSpPr>
            <a:spLocks noGrp="1"/>
          </p:cNvSpPr>
          <p:nvPr>
            <p:ph type="sldNum" sz="quarter" idx="10"/>
          </p:nvPr>
        </p:nvSpPr>
        <p:spPr/>
        <p:txBody>
          <a:bodyPr/>
          <a:lstStyle/>
          <a:p>
            <a:fld id="{95248DC1-1E5C-4B57-8BC6-E0D6D07F26AC}" type="slidenum">
              <a:rPr lang="en-GB" smtClean="0"/>
              <a:t>8</a:t>
            </a:fld>
            <a:endParaRPr lang="en-GB"/>
          </a:p>
        </p:txBody>
      </p:sp>
    </p:spTree>
    <p:extLst>
      <p:ext uri="{BB962C8B-B14F-4D97-AF65-F5344CB8AC3E}">
        <p14:creationId xmlns:p14="http://schemas.microsoft.com/office/powerpoint/2010/main" val="1548584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endParaRPr lang="en-GB" baseline="0" dirty="0"/>
          </a:p>
          <a:p>
            <a:pPr marL="228600" indent="-228600">
              <a:buAutoNum type="arabicParenR"/>
            </a:pPr>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5248DC1-1E5C-4B57-8BC6-E0D6D07F26AC}" type="slidenum">
              <a:rPr lang="en-GB" smtClean="0"/>
              <a:t>9</a:t>
            </a:fld>
            <a:endParaRPr lang="en-GB"/>
          </a:p>
        </p:txBody>
      </p:sp>
    </p:spTree>
    <p:extLst>
      <p:ext uri="{BB962C8B-B14F-4D97-AF65-F5344CB8AC3E}">
        <p14:creationId xmlns:p14="http://schemas.microsoft.com/office/powerpoint/2010/main" val="3641100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a:t>
            </a:r>
          </a:p>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10</a:t>
            </a:fld>
            <a:endParaRPr lang="en-GB"/>
          </a:p>
        </p:txBody>
      </p:sp>
    </p:spTree>
    <p:extLst>
      <p:ext uri="{BB962C8B-B14F-4D97-AF65-F5344CB8AC3E}">
        <p14:creationId xmlns:p14="http://schemas.microsoft.com/office/powerpoint/2010/main" val="1412674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a:t>
            </a:r>
          </a:p>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11</a:t>
            </a:fld>
            <a:endParaRPr lang="en-GB"/>
          </a:p>
        </p:txBody>
      </p:sp>
    </p:spTree>
    <p:extLst>
      <p:ext uri="{BB962C8B-B14F-4D97-AF65-F5344CB8AC3E}">
        <p14:creationId xmlns:p14="http://schemas.microsoft.com/office/powerpoint/2010/main" val="3850526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a:t>
            </a:r>
          </a:p>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12</a:t>
            </a:fld>
            <a:endParaRPr lang="en-GB"/>
          </a:p>
        </p:txBody>
      </p:sp>
    </p:spTree>
    <p:extLst>
      <p:ext uri="{BB962C8B-B14F-4D97-AF65-F5344CB8AC3E}">
        <p14:creationId xmlns:p14="http://schemas.microsoft.com/office/powerpoint/2010/main" val="3275027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a:t>
            </a:r>
          </a:p>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13</a:t>
            </a:fld>
            <a:endParaRPr lang="en-GB"/>
          </a:p>
        </p:txBody>
      </p:sp>
    </p:spTree>
    <p:extLst>
      <p:ext uri="{BB962C8B-B14F-4D97-AF65-F5344CB8AC3E}">
        <p14:creationId xmlns:p14="http://schemas.microsoft.com/office/powerpoint/2010/main" val="42382508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a:t>
            </a:r>
          </a:p>
          <a:p>
            <a:endParaRPr lang="en-GB" dirty="0"/>
          </a:p>
        </p:txBody>
      </p:sp>
      <p:sp>
        <p:nvSpPr>
          <p:cNvPr id="4" name="Slide Number Placeholder 3"/>
          <p:cNvSpPr>
            <a:spLocks noGrp="1"/>
          </p:cNvSpPr>
          <p:nvPr>
            <p:ph type="sldNum" sz="quarter" idx="10"/>
          </p:nvPr>
        </p:nvSpPr>
        <p:spPr/>
        <p:txBody>
          <a:bodyPr/>
          <a:lstStyle/>
          <a:p>
            <a:fld id="{69CB6130-4105-4942-8D06-62A6637BEC11}" type="slidenum">
              <a:rPr lang="en-GB" smtClean="0"/>
              <a:t>14</a:t>
            </a:fld>
            <a:endParaRPr lang="en-GB"/>
          </a:p>
        </p:txBody>
      </p:sp>
    </p:spTree>
    <p:extLst>
      <p:ext uri="{BB962C8B-B14F-4D97-AF65-F5344CB8AC3E}">
        <p14:creationId xmlns:p14="http://schemas.microsoft.com/office/powerpoint/2010/main" val="2607719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endParaRPr lang="en-GB" baseline="0" dirty="0"/>
          </a:p>
          <a:p>
            <a:pPr marL="228600" indent="-228600">
              <a:buAutoNum type="arabicParenR"/>
            </a:pPr>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5248DC1-1E5C-4B57-8BC6-E0D6D07F26AC}" type="slidenum">
              <a:rPr lang="en-GB" smtClean="0"/>
              <a:t>15</a:t>
            </a:fld>
            <a:endParaRPr lang="en-GB"/>
          </a:p>
        </p:txBody>
      </p:sp>
    </p:spTree>
    <p:extLst>
      <p:ext uri="{BB962C8B-B14F-4D97-AF65-F5344CB8AC3E}">
        <p14:creationId xmlns:p14="http://schemas.microsoft.com/office/powerpoint/2010/main" val="3184477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248DC1-1E5C-4B57-8BC6-E0D6D07F26AC}" type="slidenum">
              <a:rPr lang="en-GB" smtClean="0"/>
              <a:t>16</a:t>
            </a:fld>
            <a:endParaRPr lang="en-GB"/>
          </a:p>
        </p:txBody>
      </p:sp>
    </p:spTree>
    <p:extLst>
      <p:ext uri="{BB962C8B-B14F-4D97-AF65-F5344CB8AC3E}">
        <p14:creationId xmlns:p14="http://schemas.microsoft.com/office/powerpoint/2010/main" val="28661056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Childline-</a:t>
            </a:r>
            <a:r>
              <a:rPr lang="en-GB" baseline="0" dirty="0"/>
              <a:t> 24/7 support for children up to age of 19 years old</a:t>
            </a:r>
          </a:p>
          <a:p>
            <a:r>
              <a:rPr lang="en-GB" baseline="0" dirty="0"/>
              <a:t>Mind- information on mental health</a:t>
            </a:r>
          </a:p>
          <a:p>
            <a:r>
              <a:rPr lang="en-GB" baseline="0" dirty="0" err="1"/>
              <a:t>Kooth</a:t>
            </a:r>
            <a:r>
              <a:rPr lang="en-GB" baseline="0" dirty="0"/>
              <a:t>- information for young people aged 11 and over.</a:t>
            </a:r>
          </a:p>
          <a:p>
            <a:r>
              <a:rPr lang="en-GB" baseline="0" dirty="0"/>
              <a:t>Happier minds website- new local mental health website with lots of resources and information.</a:t>
            </a:r>
            <a:endParaRPr lang="en-GB" dirty="0"/>
          </a:p>
        </p:txBody>
      </p:sp>
      <p:sp>
        <p:nvSpPr>
          <p:cNvPr id="4" name="Slide Number Placeholder 3"/>
          <p:cNvSpPr>
            <a:spLocks noGrp="1"/>
          </p:cNvSpPr>
          <p:nvPr>
            <p:ph type="sldNum" sz="quarter" idx="10"/>
          </p:nvPr>
        </p:nvSpPr>
        <p:spPr/>
        <p:txBody>
          <a:bodyPr/>
          <a:lstStyle/>
          <a:p>
            <a:fld id="{95248DC1-1E5C-4B57-8BC6-E0D6D07F26AC}" type="slidenum">
              <a:rPr lang="en-GB" smtClean="0"/>
              <a:t>17</a:t>
            </a:fld>
            <a:endParaRPr lang="en-GB"/>
          </a:p>
        </p:txBody>
      </p:sp>
    </p:spTree>
    <p:extLst>
      <p:ext uri="{BB962C8B-B14F-4D97-AF65-F5344CB8AC3E}">
        <p14:creationId xmlns:p14="http://schemas.microsoft.com/office/powerpoint/2010/main" val="23463840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Feedback.</a:t>
            </a:r>
          </a:p>
        </p:txBody>
      </p:sp>
      <p:sp>
        <p:nvSpPr>
          <p:cNvPr id="4" name="Slide Number Placeholder 3"/>
          <p:cNvSpPr>
            <a:spLocks noGrp="1"/>
          </p:cNvSpPr>
          <p:nvPr>
            <p:ph type="sldNum" sz="quarter" idx="10"/>
          </p:nvPr>
        </p:nvSpPr>
        <p:spPr/>
        <p:txBody>
          <a:bodyPr/>
          <a:lstStyle/>
          <a:p>
            <a:fld id="{42ADB8FA-5CAB-49E5-8637-38F074322782}" type="slidenum">
              <a:rPr lang="en-GB" smtClean="0"/>
              <a:t>18</a:t>
            </a:fld>
            <a:endParaRPr lang="en-GB"/>
          </a:p>
        </p:txBody>
      </p:sp>
    </p:spTree>
    <p:extLst>
      <p:ext uri="{BB962C8B-B14F-4D97-AF65-F5344CB8AC3E}">
        <p14:creationId xmlns:p14="http://schemas.microsoft.com/office/powerpoint/2010/main" val="1401271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248DC1-1E5C-4B57-8BC6-E0D6D07F26AC}" type="slidenum">
              <a:rPr lang="en-GB" smtClean="0"/>
              <a:t>19</a:t>
            </a:fld>
            <a:endParaRPr lang="en-GB"/>
          </a:p>
        </p:txBody>
      </p:sp>
    </p:spTree>
    <p:extLst>
      <p:ext uri="{BB962C8B-B14F-4D97-AF65-F5344CB8AC3E}">
        <p14:creationId xmlns:p14="http://schemas.microsoft.com/office/powerpoint/2010/main" val="2543903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BFA3B22-4028-4C8B-913C-4E24FC3DD8F0}"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3148454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FA3B22-4028-4C8B-913C-4E24FC3DD8F0}"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983695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FA3B22-4028-4C8B-913C-4E24FC3DD8F0}"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3304522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BFA3B22-4028-4C8B-913C-4E24FC3DD8F0}" type="datetimeFigureOut">
              <a:rPr lang="en-GB" smtClean="0"/>
              <a:t>09/02/2026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335307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BFA3B22-4028-4C8B-913C-4E24FC3DD8F0}" type="datetimeFigureOut">
              <a:rPr lang="en-GB" smtClean="0"/>
              <a:t>09/02/2026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4005614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BFA3B22-4028-4C8B-913C-4E24FC3DD8F0}" type="datetimeFigureOut">
              <a:rPr lang="en-GB" smtClean="0"/>
              <a:t>09/02/2026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175183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FA3B22-4028-4C8B-913C-4E24FC3DD8F0}" type="datetimeFigureOut">
              <a:rPr lang="en-GB" smtClean="0"/>
              <a:t>09/02/2026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2798705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FA3B22-4028-4C8B-913C-4E24FC3DD8F0}" type="datetimeFigureOut">
              <a:rPr lang="en-GB" smtClean="0"/>
              <a:t>09/02/2026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4124137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FA3B22-4028-4C8B-913C-4E24FC3DD8F0}" type="datetimeFigureOut">
              <a:rPr lang="en-GB" smtClean="0"/>
              <a:t>09/02/2026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1894002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FA3B22-4028-4C8B-913C-4E24FC3DD8F0}"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2043980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BFA3B22-4028-4C8B-913C-4E24FC3DD8F0}" type="datetimeFigureOut">
              <a:rPr lang="en-GB" smtClean="0"/>
              <a:t>09/02/2026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01D21B-F106-4588-ABDA-6EADD3265F67}" type="slidenum">
              <a:rPr lang="en-GB" smtClean="0"/>
              <a:t>‹#›</a:t>
            </a:fld>
            <a:endParaRPr lang="en-GB"/>
          </a:p>
        </p:txBody>
      </p:sp>
    </p:spTree>
    <p:extLst>
      <p:ext uri="{BB962C8B-B14F-4D97-AF65-F5344CB8AC3E}">
        <p14:creationId xmlns:p14="http://schemas.microsoft.com/office/powerpoint/2010/main" val="320541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FA3B22-4028-4C8B-913C-4E24FC3DD8F0}" type="datetimeFigureOut">
              <a:rPr lang="en-GB" smtClean="0"/>
              <a:t>09/02/2026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1D21B-F106-4588-ABDA-6EADD3265F67}" type="slidenum">
              <a:rPr lang="en-GB" smtClean="0"/>
              <a:t>‹#›</a:t>
            </a:fld>
            <a:endParaRPr lang="en-GB"/>
          </a:p>
        </p:txBody>
      </p:sp>
    </p:spTree>
    <p:extLst>
      <p:ext uri="{BB962C8B-B14F-4D97-AF65-F5344CB8AC3E}">
        <p14:creationId xmlns:p14="http://schemas.microsoft.com/office/powerpoint/2010/main" val="1415701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2.png"/><Relationship Id="rId10" Type="http://schemas.openxmlformats.org/officeDocument/2006/relationships/image" Target="../media/image24.png"/><Relationship Id="rId4" Type="http://schemas.openxmlformats.org/officeDocument/2006/relationships/image" Target="../media/image1.png"/><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698607527"/>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sp>
        <p:nvSpPr>
          <p:cNvPr id="9" name="TextBox 8"/>
          <p:cNvSpPr txBox="1"/>
          <p:nvPr/>
        </p:nvSpPr>
        <p:spPr>
          <a:xfrm>
            <a:off x="2358217" y="1785411"/>
            <a:ext cx="7627418" cy="4154984"/>
          </a:xfrm>
          <a:prstGeom prst="rect">
            <a:avLst/>
          </a:prstGeom>
          <a:noFill/>
        </p:spPr>
        <p:txBody>
          <a:bodyPr wrap="square" rtlCol="0">
            <a:spAutoFit/>
          </a:bodyPr>
          <a:lstStyle/>
          <a:p>
            <a:pPr algn="ctr"/>
            <a:r>
              <a:rPr lang="en-GB" sz="4400" b="1" dirty="0">
                <a:solidFill>
                  <a:srgbClr val="009999"/>
                </a:solidFill>
                <a:effectLst>
                  <a:outerShdw blurRad="38100" dist="38100" dir="2700000" algn="tl">
                    <a:srgbClr val="000000">
                      <a:alpha val="43137"/>
                    </a:srgbClr>
                  </a:outerShdw>
                </a:effectLst>
              </a:rPr>
              <a:t>Introduction to the Reflexions team</a:t>
            </a:r>
          </a:p>
          <a:p>
            <a:pPr algn="ctr"/>
            <a:endParaRPr lang="en-GB" sz="4000" b="1" dirty="0">
              <a:solidFill>
                <a:srgbClr val="009999"/>
              </a:solidFill>
            </a:endParaRPr>
          </a:p>
          <a:p>
            <a:pPr marL="285750" lvl="0" indent="-285750" algn="ctr">
              <a:buFont typeface="Arial" panose="020B0604020202020204" pitchFamily="34" charset="0"/>
              <a:buChar char="•"/>
            </a:pPr>
            <a:r>
              <a:rPr lang="en-GB" sz="2400" dirty="0">
                <a:solidFill>
                  <a:srgbClr val="009999"/>
                </a:solidFill>
              </a:rPr>
              <a:t>To understand what we do and how we can help.</a:t>
            </a:r>
          </a:p>
          <a:p>
            <a:pPr marL="285750" lvl="0" indent="-285750" algn="ctr">
              <a:buFont typeface="Arial" panose="020B0604020202020204" pitchFamily="34" charset="0"/>
              <a:buChar char="•"/>
            </a:pPr>
            <a:r>
              <a:rPr lang="en-GB" sz="2400" dirty="0">
                <a:solidFill>
                  <a:srgbClr val="009999"/>
                </a:solidFill>
              </a:rPr>
              <a:t>To understand what CBT is.</a:t>
            </a:r>
          </a:p>
          <a:p>
            <a:pPr marL="285750" lvl="0" indent="-285750" algn="ctr">
              <a:buFont typeface="Arial" panose="020B0604020202020204" pitchFamily="34" charset="0"/>
              <a:buChar char="•"/>
            </a:pPr>
            <a:r>
              <a:rPr lang="en-GB" sz="2400" dirty="0">
                <a:solidFill>
                  <a:srgbClr val="009999"/>
                </a:solidFill>
              </a:rPr>
              <a:t>What targeted support we can offer to CYP and to parents.</a:t>
            </a:r>
          </a:p>
          <a:p>
            <a:pPr algn="ctr"/>
            <a:r>
              <a:rPr lang="en-GB" sz="4000" b="1" dirty="0">
                <a:solidFill>
                  <a:srgbClr val="006699"/>
                </a:solidFill>
              </a:rPr>
              <a:t> </a:t>
            </a:r>
          </a:p>
        </p:txBody>
      </p:sp>
      <p:pic>
        <p:nvPicPr>
          <p:cNvPr id="2" name="Picture 1"/>
          <p:cNvPicPr>
            <a:picLocks noChangeAspect="1"/>
          </p:cNvPicPr>
          <p:nvPr/>
        </p:nvPicPr>
        <p:blipFill>
          <a:blip r:embed="rId5"/>
          <a:stretch>
            <a:fillRect/>
          </a:stretch>
        </p:blipFill>
        <p:spPr>
          <a:xfrm>
            <a:off x="486583" y="406554"/>
            <a:ext cx="1871634" cy="1335140"/>
          </a:xfrm>
          <a:prstGeom prst="rect">
            <a:avLst/>
          </a:prstGeom>
        </p:spPr>
      </p:pic>
      <p:pic>
        <p:nvPicPr>
          <p:cNvPr id="4" name="Picture 3"/>
          <p:cNvPicPr>
            <a:picLocks noChangeAspect="1"/>
          </p:cNvPicPr>
          <p:nvPr/>
        </p:nvPicPr>
        <p:blipFill>
          <a:blip r:embed="rId6"/>
          <a:stretch>
            <a:fillRect/>
          </a:stretch>
        </p:blipFill>
        <p:spPr>
          <a:xfrm>
            <a:off x="9691577" y="4314877"/>
            <a:ext cx="1792346" cy="1792346"/>
          </a:xfrm>
          <a:prstGeom prst="rect">
            <a:avLst/>
          </a:prstGeom>
        </p:spPr>
      </p:pic>
    </p:spTree>
    <p:extLst>
      <p:ext uri="{BB962C8B-B14F-4D97-AF65-F5344CB8AC3E}">
        <p14:creationId xmlns:p14="http://schemas.microsoft.com/office/powerpoint/2010/main" val="2536036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t>I am Tori your </a:t>
            </a:r>
            <a:br>
              <a:rPr lang="en-GB" dirty="0"/>
            </a:br>
            <a:r>
              <a:rPr lang="en-GB" dirty="0"/>
              <a:t>Children’s Wellbeing Practitioner</a:t>
            </a:r>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06801" y="2226303"/>
            <a:ext cx="3259667" cy="4175898"/>
          </a:xfrm>
        </p:spPr>
      </p:pic>
      <p:pic>
        <p:nvPicPr>
          <p:cNvPr id="4098" name="Picture 2" descr="Reflexions - Mental Health Support Team (MHST) - Blog">
            <a:extLst>
              <a:ext uri="{FF2B5EF4-FFF2-40B4-BE49-F238E27FC236}">
                <a16:creationId xmlns:a16="http://schemas.microsoft.com/office/drawing/2014/main" id="{BE43B104-F884-961A-7F5D-A763ED77E5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01279" y="3878076"/>
            <a:ext cx="2981325" cy="25241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ll hail the hen! Chickens were revered for centuries before they were ...">
            <a:extLst>
              <a:ext uri="{FF2B5EF4-FFF2-40B4-BE49-F238E27FC236}">
                <a16:creationId xmlns:a16="http://schemas.microsoft.com/office/drawing/2014/main" id="{31B27D42-56D8-F705-AF51-B5361CFDFF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1805396"/>
            <a:ext cx="3048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close up of a guinea pig&#10;&#10;AI-generated content may be incorrect.">
            <a:extLst>
              <a:ext uri="{FF2B5EF4-FFF2-40B4-BE49-F238E27FC236}">
                <a16:creationId xmlns:a16="http://schemas.microsoft.com/office/drawing/2014/main" id="{83AA9EFF-7591-8FAB-D9EF-E0519A863F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0" y="4149406"/>
            <a:ext cx="2724290" cy="1816193"/>
          </a:xfrm>
          <a:prstGeom prst="rect">
            <a:avLst/>
          </a:prstGeom>
        </p:spPr>
      </p:pic>
      <p:pic>
        <p:nvPicPr>
          <p:cNvPr id="11" name="Picture 10" descr="A mountain with a city in the background&#10;&#10;AI-generated content may be incorrect.">
            <a:extLst>
              <a:ext uri="{FF2B5EF4-FFF2-40B4-BE49-F238E27FC236}">
                <a16:creationId xmlns:a16="http://schemas.microsoft.com/office/drawing/2014/main" id="{BD767A65-1A01-A3FF-D8DB-1634FA15C88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17095" y="1840278"/>
            <a:ext cx="2749691" cy="1644735"/>
          </a:xfrm>
          <a:prstGeom prst="rect">
            <a:avLst/>
          </a:prstGeom>
        </p:spPr>
      </p:pic>
    </p:spTree>
    <p:extLst>
      <p:ext uri="{BB962C8B-B14F-4D97-AF65-F5344CB8AC3E}">
        <p14:creationId xmlns:p14="http://schemas.microsoft.com/office/powerpoint/2010/main" val="3550988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672038144"/>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pic>
        <p:nvPicPr>
          <p:cNvPr id="4" name="Picture 3"/>
          <p:cNvPicPr>
            <a:picLocks noChangeAspect="1"/>
          </p:cNvPicPr>
          <p:nvPr/>
        </p:nvPicPr>
        <p:blipFill>
          <a:blip r:embed="rId6"/>
          <a:stretch>
            <a:fillRect/>
          </a:stretch>
        </p:blipFill>
        <p:spPr>
          <a:xfrm>
            <a:off x="4089188" y="2054943"/>
            <a:ext cx="4013621" cy="2537644"/>
          </a:xfrm>
          <a:prstGeom prst="rect">
            <a:avLst/>
          </a:prstGeom>
        </p:spPr>
      </p:pic>
    </p:spTree>
    <p:extLst>
      <p:ext uri="{BB962C8B-B14F-4D97-AF65-F5344CB8AC3E}">
        <p14:creationId xmlns:p14="http://schemas.microsoft.com/office/powerpoint/2010/main" val="3275316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dirty="0">
                          <a:solidFill>
                            <a:srgbClr val="009999"/>
                          </a:solidFill>
                        </a:rPr>
                        <a:t>IS</a:t>
                      </a: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9" name="TextBox 8"/>
          <p:cNvSpPr txBox="1"/>
          <p:nvPr/>
        </p:nvSpPr>
        <p:spPr>
          <a:xfrm>
            <a:off x="1422400" y="2328802"/>
            <a:ext cx="9104811" cy="400110"/>
          </a:xfrm>
          <a:prstGeom prst="rect">
            <a:avLst/>
          </a:prstGeom>
          <a:noFill/>
        </p:spPr>
        <p:txBody>
          <a:bodyPr wrap="square" rtlCol="0">
            <a:spAutoFit/>
          </a:bodyPr>
          <a:lstStyle/>
          <a:p>
            <a:endParaRPr lang="en-GB" sz="2000" dirty="0"/>
          </a:p>
        </p:txBody>
      </p:sp>
      <p:sp>
        <p:nvSpPr>
          <p:cNvPr id="6" name="TextBox 5"/>
          <p:cNvSpPr txBox="1"/>
          <p:nvPr/>
        </p:nvSpPr>
        <p:spPr>
          <a:xfrm>
            <a:off x="1422400" y="2328802"/>
            <a:ext cx="9977092" cy="3170099"/>
          </a:xfrm>
          <a:prstGeom prst="rect">
            <a:avLst/>
          </a:prstGeom>
          <a:noFill/>
        </p:spPr>
        <p:txBody>
          <a:bodyPr wrap="square" rtlCol="0">
            <a:spAutoFit/>
          </a:bodyPr>
          <a:lstStyle/>
          <a:p>
            <a:r>
              <a:rPr lang="en-GB" sz="2000" b="1" dirty="0"/>
              <a:t>These sessions are here to help you and are here for information and advice only. </a:t>
            </a:r>
          </a:p>
          <a:p>
            <a:endParaRPr lang="en-GB" sz="2000" b="1" dirty="0"/>
          </a:p>
          <a:p>
            <a:endParaRPr lang="en-GB" sz="2000" b="1" dirty="0"/>
          </a:p>
          <a:p>
            <a:r>
              <a:rPr lang="en-GB" sz="2000" b="1" dirty="0"/>
              <a:t>This is a non judgmental space.</a:t>
            </a:r>
          </a:p>
          <a:p>
            <a:endParaRPr lang="en-GB" sz="2000" b="1" dirty="0"/>
          </a:p>
          <a:p>
            <a:r>
              <a:rPr lang="en-GB" sz="2000" b="1" dirty="0"/>
              <a:t>Confidentiality</a:t>
            </a:r>
          </a:p>
          <a:p>
            <a:endParaRPr lang="en-GB" sz="2000" b="1" dirty="0"/>
          </a:p>
          <a:p>
            <a:r>
              <a:rPr lang="en-GB" dirty="0"/>
              <a:t> </a:t>
            </a:r>
            <a:r>
              <a:rPr lang="en-GB" sz="2000" b="1" dirty="0"/>
              <a:t>We encourage you to get involved however please be mindful what you share with the group. If you would like to chat to us 1.1 we will happy to ask any questions and will be available at the end. </a:t>
            </a:r>
          </a:p>
        </p:txBody>
      </p:sp>
      <p:sp>
        <p:nvSpPr>
          <p:cNvPr id="11" name="Rectangle 10"/>
          <p:cNvSpPr/>
          <p:nvPr/>
        </p:nvSpPr>
        <p:spPr>
          <a:xfrm>
            <a:off x="4093952" y="913321"/>
            <a:ext cx="3561745" cy="646331"/>
          </a:xfrm>
          <a:prstGeom prst="rect">
            <a:avLst/>
          </a:prstGeom>
          <a:noFill/>
        </p:spPr>
        <p:txBody>
          <a:bodyPr wrap="none" lIns="91440" tIns="45720" rIns="91440" bIns="45720">
            <a:spAutoFit/>
          </a:bodyPr>
          <a:lstStyle/>
          <a:p>
            <a:pPr algn="ctr"/>
            <a:r>
              <a:rPr lang="en-US" sz="3600" b="1" cap="none" spc="0" dirty="0">
                <a:ln w="12700">
                  <a:solidFill>
                    <a:srgbClr val="009999"/>
                  </a:solidFill>
                  <a:prstDash val="solid"/>
                </a:ln>
                <a:solidFill>
                  <a:srgbClr val="009999"/>
                </a:solidFill>
                <a:effectLst/>
              </a:rPr>
              <a:t>Group reminders </a:t>
            </a:r>
          </a:p>
        </p:txBody>
      </p:sp>
      <p:sp>
        <p:nvSpPr>
          <p:cNvPr id="12" name="5-Point Star 11"/>
          <p:cNvSpPr/>
          <p:nvPr/>
        </p:nvSpPr>
        <p:spPr>
          <a:xfrm>
            <a:off x="579195" y="2328802"/>
            <a:ext cx="627305" cy="4001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5-Point Star 12"/>
          <p:cNvSpPr/>
          <p:nvPr/>
        </p:nvSpPr>
        <p:spPr>
          <a:xfrm>
            <a:off x="579195" y="3174195"/>
            <a:ext cx="627305" cy="4001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5-Point Star 13"/>
          <p:cNvSpPr/>
          <p:nvPr/>
        </p:nvSpPr>
        <p:spPr>
          <a:xfrm>
            <a:off x="579195" y="3886566"/>
            <a:ext cx="627305" cy="4001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5-Point Star 14"/>
          <p:cNvSpPr/>
          <p:nvPr/>
        </p:nvSpPr>
        <p:spPr>
          <a:xfrm>
            <a:off x="579195" y="4673729"/>
            <a:ext cx="627305" cy="40011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72773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171615" y="125682"/>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11" name="Rectangle 10"/>
          <p:cNvSpPr/>
          <p:nvPr/>
        </p:nvSpPr>
        <p:spPr>
          <a:xfrm>
            <a:off x="6381135" y="1400300"/>
            <a:ext cx="188588" cy="461665"/>
          </a:xfrm>
          <a:prstGeom prst="rect">
            <a:avLst/>
          </a:prstGeom>
          <a:noFill/>
        </p:spPr>
        <p:txBody>
          <a:bodyPr wrap="square" lIns="91440" tIns="45720" rIns="91440" bIns="45720">
            <a:spAutoFit/>
          </a:bodyPr>
          <a:lstStyle/>
          <a:p>
            <a:pPr algn="ctr"/>
            <a:endParaRPr lang="en-US" sz="2400" b="1" cap="none" spc="0" dirty="0">
              <a:ln w="12700">
                <a:solidFill>
                  <a:srgbClr val="009999"/>
                </a:solidFill>
                <a:prstDash val="solid"/>
              </a:ln>
              <a:solidFill>
                <a:srgbClr val="009999"/>
              </a:solidFill>
              <a:effectLst/>
            </a:endParaRPr>
          </a:p>
        </p:txBody>
      </p:sp>
      <p:sp>
        <p:nvSpPr>
          <p:cNvPr id="9" name="Rectangle 8"/>
          <p:cNvSpPr/>
          <p:nvPr/>
        </p:nvSpPr>
        <p:spPr>
          <a:xfrm>
            <a:off x="2619473" y="1741694"/>
            <a:ext cx="6971460" cy="923330"/>
          </a:xfrm>
          <a:prstGeom prst="rect">
            <a:avLst/>
          </a:prstGeom>
          <a:noFill/>
        </p:spPr>
        <p:txBody>
          <a:bodyPr wrap="none" lIns="91440" tIns="45720" rIns="91440" bIns="45720">
            <a:spAutoFit/>
          </a:bodyPr>
          <a:lstStyle/>
          <a:p>
            <a:pPr algn="ctr"/>
            <a:r>
              <a:rPr lang="en-US" sz="5400" b="1" dirty="0">
                <a:ln w="12700">
                  <a:solidFill>
                    <a:srgbClr val="009999"/>
                  </a:solidFill>
                  <a:prstDash val="solid"/>
                </a:ln>
                <a:solidFill>
                  <a:srgbClr val="009999"/>
                </a:solidFill>
              </a:rPr>
              <a:t>What is Mental Health?</a:t>
            </a:r>
            <a:endParaRPr lang="en-US" sz="5400" b="1" cap="none" spc="0" dirty="0">
              <a:ln w="12700">
                <a:solidFill>
                  <a:srgbClr val="009999"/>
                </a:solidFill>
                <a:prstDash val="solid"/>
              </a:ln>
              <a:solidFill>
                <a:srgbClr val="009999"/>
              </a:solidFill>
              <a:effectLst/>
            </a:endParaRPr>
          </a:p>
        </p:txBody>
      </p:sp>
      <p:pic>
        <p:nvPicPr>
          <p:cNvPr id="4" name="Picture 3"/>
          <p:cNvPicPr>
            <a:picLocks noChangeAspect="1"/>
          </p:cNvPicPr>
          <p:nvPr/>
        </p:nvPicPr>
        <p:blipFill>
          <a:blip r:embed="rId6"/>
          <a:stretch>
            <a:fillRect/>
          </a:stretch>
        </p:blipFill>
        <p:spPr>
          <a:xfrm>
            <a:off x="4447482" y="3058541"/>
            <a:ext cx="3315442" cy="2737261"/>
          </a:xfrm>
          <a:prstGeom prst="rect">
            <a:avLst/>
          </a:prstGeom>
        </p:spPr>
      </p:pic>
    </p:spTree>
    <p:extLst>
      <p:ext uri="{BB962C8B-B14F-4D97-AF65-F5344CB8AC3E}">
        <p14:creationId xmlns:p14="http://schemas.microsoft.com/office/powerpoint/2010/main" val="216664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90368" y="1731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11" name="Rectangle 10"/>
          <p:cNvSpPr/>
          <p:nvPr/>
        </p:nvSpPr>
        <p:spPr>
          <a:xfrm>
            <a:off x="6381135" y="1400300"/>
            <a:ext cx="188588" cy="461665"/>
          </a:xfrm>
          <a:prstGeom prst="rect">
            <a:avLst/>
          </a:prstGeom>
          <a:noFill/>
        </p:spPr>
        <p:txBody>
          <a:bodyPr wrap="square" lIns="91440" tIns="45720" rIns="91440" bIns="45720">
            <a:spAutoFit/>
          </a:bodyPr>
          <a:lstStyle/>
          <a:p>
            <a:pPr algn="ctr"/>
            <a:endParaRPr lang="en-US" sz="2400" b="1" cap="none" spc="0" dirty="0">
              <a:ln w="12700">
                <a:solidFill>
                  <a:srgbClr val="009999"/>
                </a:solidFill>
                <a:prstDash val="solid"/>
              </a:ln>
              <a:solidFill>
                <a:srgbClr val="009999"/>
              </a:solidFill>
              <a:effectLst/>
            </a:endParaRPr>
          </a:p>
        </p:txBody>
      </p:sp>
      <p:sp>
        <p:nvSpPr>
          <p:cNvPr id="10" name="Content Placeholder 4"/>
          <p:cNvSpPr txBox="1">
            <a:spLocks/>
          </p:cNvSpPr>
          <p:nvPr/>
        </p:nvSpPr>
        <p:spPr>
          <a:xfrm>
            <a:off x="869949" y="1468844"/>
            <a:ext cx="10515600" cy="274903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p>
          <a:p>
            <a:r>
              <a:rPr lang="en-GB" dirty="0"/>
              <a:t>Mental Health is about our feelings, our thinking, our emotions and our mood.</a:t>
            </a:r>
          </a:p>
          <a:p>
            <a:pPr marL="0" indent="0">
              <a:buFont typeface="Arial" panose="020B0604020202020204" pitchFamily="34" charset="0"/>
              <a:buNone/>
            </a:pPr>
            <a:endParaRPr lang="en-GB" dirty="0"/>
          </a:p>
          <a:p>
            <a:r>
              <a:rPr lang="en-GB" dirty="0"/>
              <a:t>Things you cannot really see but it can affect our lives in lots of ways.</a:t>
            </a:r>
          </a:p>
          <a:p>
            <a:pPr marL="0" indent="0">
              <a:buFont typeface="Arial" panose="020B0604020202020204" pitchFamily="34" charset="0"/>
              <a:buNone/>
            </a:pPr>
            <a:endParaRPr lang="en-GB" dirty="0"/>
          </a:p>
        </p:txBody>
      </p:sp>
      <p:pic>
        <p:nvPicPr>
          <p:cNvPr id="4" name="Picture 3"/>
          <p:cNvPicPr>
            <a:picLocks noChangeAspect="1"/>
          </p:cNvPicPr>
          <p:nvPr/>
        </p:nvPicPr>
        <p:blipFill rotWithShape="1">
          <a:blip r:embed="rId6"/>
          <a:srcRect b="5189"/>
          <a:stretch/>
        </p:blipFill>
        <p:spPr>
          <a:xfrm>
            <a:off x="5925787" y="4217874"/>
            <a:ext cx="2112013" cy="1850417"/>
          </a:xfrm>
          <a:prstGeom prst="rect">
            <a:avLst/>
          </a:prstGeom>
        </p:spPr>
      </p:pic>
    </p:spTree>
    <p:extLst>
      <p:ext uri="{BB962C8B-B14F-4D97-AF65-F5344CB8AC3E}">
        <p14:creationId xmlns:p14="http://schemas.microsoft.com/office/powerpoint/2010/main" val="1265140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717986663"/>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sz="1800" b="0" i="0" kern="1200" dirty="0">
                          <a:solidFill>
                            <a:schemeClr val="tx1"/>
                          </a:solidFill>
                          <a:effectLst/>
                          <a:latin typeface="+mn-lt"/>
                          <a:ea typeface="+mn-ea"/>
                          <a:cs typeface="+mn-cs"/>
                        </a:rPr>
                        <a:t> </a:t>
                      </a:r>
                      <a:r>
                        <a:rPr lang="en-GB" b="0" i="0" dirty="0">
                          <a:solidFill>
                            <a:srgbClr val="000000"/>
                          </a:solidFill>
                          <a:effectLst/>
                          <a:latin typeface="Times New Roman" panose="02020603050405020304" pitchFamily="18" charset="0"/>
                        </a:rPr>
                        <a:t>   </a:t>
                      </a:r>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9" name="Rectangle 8"/>
          <p:cNvSpPr/>
          <p:nvPr/>
        </p:nvSpPr>
        <p:spPr>
          <a:xfrm>
            <a:off x="2883457" y="913321"/>
            <a:ext cx="5982728" cy="646331"/>
          </a:xfrm>
          <a:prstGeom prst="rect">
            <a:avLst/>
          </a:prstGeom>
          <a:noFill/>
        </p:spPr>
        <p:txBody>
          <a:bodyPr wrap="none" lIns="91440" tIns="45720" rIns="91440" bIns="45720">
            <a:spAutoFit/>
          </a:bodyPr>
          <a:lstStyle/>
          <a:p>
            <a:pPr algn="ctr"/>
            <a:r>
              <a:rPr lang="en-US" sz="3600" b="1" dirty="0">
                <a:ln w="12700">
                  <a:solidFill>
                    <a:srgbClr val="009999"/>
                  </a:solidFill>
                  <a:prstDash val="solid"/>
                </a:ln>
                <a:solidFill>
                  <a:srgbClr val="009999"/>
                </a:solidFill>
              </a:rPr>
              <a:t>Mental Health Support teams.</a:t>
            </a:r>
            <a:endParaRPr lang="en-US" sz="3600" b="1" cap="none" spc="0" dirty="0">
              <a:ln w="12700">
                <a:solidFill>
                  <a:srgbClr val="009999"/>
                </a:solidFill>
                <a:prstDash val="solid"/>
              </a:ln>
              <a:solidFill>
                <a:srgbClr val="009999"/>
              </a:solidFill>
              <a:effectLst/>
            </a:endParaRPr>
          </a:p>
        </p:txBody>
      </p:sp>
      <p:sp>
        <p:nvSpPr>
          <p:cNvPr id="6" name="TextBox 5"/>
          <p:cNvSpPr txBox="1"/>
          <p:nvPr/>
        </p:nvSpPr>
        <p:spPr>
          <a:xfrm>
            <a:off x="940527" y="1621163"/>
            <a:ext cx="7001691" cy="4985980"/>
          </a:xfrm>
          <a:prstGeom prst="rect">
            <a:avLst/>
          </a:prstGeom>
          <a:noFill/>
        </p:spPr>
        <p:txBody>
          <a:bodyPr wrap="square" rtlCol="0">
            <a:spAutoFit/>
          </a:bodyPr>
          <a:lstStyle/>
          <a:p>
            <a:pPr marL="342900" indent="-342900">
              <a:buFont typeface="Arial" panose="020B0604020202020204" pitchFamily="34" charset="0"/>
              <a:buChar char="•"/>
            </a:pPr>
            <a:r>
              <a:rPr lang="en-GB" sz="2400" dirty="0"/>
              <a:t>Mental health support teams work closely with CAMHS but we are our own separate team called Reflexions.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We are based within schools and colleges  and </a:t>
            </a:r>
            <a:r>
              <a:rPr lang="en-GB" sz="2400" b="1" u="sng" dirty="0"/>
              <a:t>only schools and colleges can refer to us.</a:t>
            </a:r>
          </a:p>
          <a:p>
            <a:pPr marL="342900" indent="-342900">
              <a:buFont typeface="Arial" panose="020B0604020202020204" pitchFamily="34" charset="0"/>
              <a:buChar char="•"/>
            </a:pPr>
            <a:endParaRPr lang="en-GB" sz="2400" b="1" u="sng" dirty="0"/>
          </a:p>
          <a:p>
            <a:pPr marL="342900" indent="-342900">
              <a:buFont typeface="Arial" panose="020B0604020202020204" pitchFamily="34" charset="0"/>
              <a:buChar char="•"/>
            </a:pPr>
            <a:r>
              <a:rPr lang="en-GB" sz="2400" dirty="0"/>
              <a:t>We are an early intervention service which works with mild/moderate mental health difficulties.</a:t>
            </a:r>
          </a:p>
          <a:p>
            <a:endParaRPr lang="en-GB" sz="2400" dirty="0"/>
          </a:p>
          <a:p>
            <a:pPr marL="342900" indent="-342900">
              <a:buFont typeface="Arial" panose="020B0604020202020204" pitchFamily="34" charset="0"/>
              <a:buChar char="•"/>
            </a:pPr>
            <a:r>
              <a:rPr lang="en-GB" sz="2400" dirty="0"/>
              <a:t>We work across the Black Country.</a:t>
            </a:r>
          </a:p>
          <a:p>
            <a:endParaRPr lang="en-GB" dirty="0"/>
          </a:p>
          <a:p>
            <a:endParaRPr lang="en-GB" dirty="0"/>
          </a:p>
          <a:p>
            <a:endParaRPr lang="en-GB" dirty="0"/>
          </a:p>
        </p:txBody>
      </p:sp>
      <p:pic>
        <p:nvPicPr>
          <p:cNvPr id="10" name="Picture 9"/>
          <p:cNvPicPr>
            <a:picLocks noChangeAspect="1"/>
          </p:cNvPicPr>
          <p:nvPr/>
        </p:nvPicPr>
        <p:blipFill>
          <a:blip r:embed="rId6"/>
          <a:stretch>
            <a:fillRect/>
          </a:stretch>
        </p:blipFill>
        <p:spPr>
          <a:xfrm>
            <a:off x="7942218" y="1940524"/>
            <a:ext cx="3177934" cy="3177934"/>
          </a:xfrm>
          <a:prstGeom prst="rect">
            <a:avLst/>
          </a:prstGeom>
        </p:spPr>
      </p:pic>
    </p:spTree>
    <p:extLst>
      <p:ext uri="{BB962C8B-B14F-4D97-AF65-F5344CB8AC3E}">
        <p14:creationId xmlns:p14="http://schemas.microsoft.com/office/powerpoint/2010/main" val="2871794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000325365"/>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258618" y="221495"/>
            <a:ext cx="1871634" cy="1335140"/>
          </a:xfrm>
          <a:prstGeom prst="rect">
            <a:avLst/>
          </a:prstGeom>
        </p:spPr>
      </p:pic>
      <p:sp>
        <p:nvSpPr>
          <p:cNvPr id="12" name="Rectangle 11"/>
          <p:cNvSpPr/>
          <p:nvPr/>
        </p:nvSpPr>
        <p:spPr>
          <a:xfrm>
            <a:off x="3810724" y="734891"/>
            <a:ext cx="4885826" cy="646331"/>
          </a:xfrm>
          <a:prstGeom prst="rect">
            <a:avLst/>
          </a:prstGeom>
          <a:noFill/>
        </p:spPr>
        <p:txBody>
          <a:bodyPr wrap="none" lIns="91440" tIns="45720" rIns="91440" bIns="45720">
            <a:spAutoFit/>
          </a:bodyPr>
          <a:lstStyle/>
          <a:p>
            <a:pPr algn="ctr"/>
            <a:r>
              <a:rPr lang="en-US" sz="3600" b="1" dirty="0">
                <a:ln w="12700">
                  <a:solidFill>
                    <a:srgbClr val="009999"/>
                  </a:solidFill>
                  <a:prstDash val="solid"/>
                </a:ln>
                <a:solidFill>
                  <a:srgbClr val="009999"/>
                </a:solidFill>
              </a:rPr>
              <a:t>History and Background.</a:t>
            </a:r>
            <a:endParaRPr lang="en-US" sz="3600" b="1" cap="none" spc="0" dirty="0">
              <a:ln w="12700">
                <a:solidFill>
                  <a:srgbClr val="009999"/>
                </a:solidFill>
                <a:prstDash val="solid"/>
              </a:ln>
              <a:solidFill>
                <a:srgbClr val="009999"/>
              </a:solidFill>
              <a:effectLst/>
            </a:endParaRPr>
          </a:p>
        </p:txBody>
      </p:sp>
      <p:pic>
        <p:nvPicPr>
          <p:cNvPr id="4" name="Picture 3"/>
          <p:cNvPicPr>
            <a:picLocks noChangeAspect="1"/>
          </p:cNvPicPr>
          <p:nvPr/>
        </p:nvPicPr>
        <p:blipFill>
          <a:blip r:embed="rId6"/>
          <a:stretch>
            <a:fillRect/>
          </a:stretch>
        </p:blipFill>
        <p:spPr>
          <a:xfrm>
            <a:off x="8185982" y="2839049"/>
            <a:ext cx="3483246" cy="3173626"/>
          </a:xfrm>
          <a:prstGeom prst="rect">
            <a:avLst/>
          </a:prstGeom>
        </p:spPr>
      </p:pic>
      <p:sp>
        <p:nvSpPr>
          <p:cNvPr id="13" name="TextBox 12"/>
          <p:cNvSpPr txBox="1"/>
          <p:nvPr/>
        </p:nvSpPr>
        <p:spPr>
          <a:xfrm>
            <a:off x="731520" y="1892027"/>
            <a:ext cx="8347166" cy="4616648"/>
          </a:xfrm>
          <a:prstGeom prst="rect">
            <a:avLst/>
          </a:prstGeom>
          <a:noFill/>
        </p:spPr>
        <p:txBody>
          <a:bodyPr wrap="square" rtlCol="0">
            <a:spAutoFit/>
          </a:bodyPr>
          <a:lstStyle/>
          <a:p>
            <a:pPr marL="285750" indent="-285750">
              <a:buFont typeface="Arial" panose="020B0604020202020204" pitchFamily="34" charset="0"/>
              <a:buChar char="•"/>
            </a:pPr>
            <a:r>
              <a:rPr lang="en-GB" sz="2400" dirty="0"/>
              <a:t>In 2011, the government pledged £79m to support children and their mental health within the community. </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EMHPs  are a part of the Mental Health Support team who have been commissioned by the government from the green paper to deliver low intensity support CBT  to children/ young people.</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Aim of this huge initiative is to reach CYP early, reduce waiting times and  improve access</a:t>
            </a:r>
            <a:r>
              <a:rPr lang="en-GB" sz="2400" dirty="0">
                <a:latin typeface="Comic Sans MS" panose="030F0702030302020204" pitchFamily="66" charset="0"/>
              </a:rPr>
              <a:t>.</a:t>
            </a:r>
          </a:p>
          <a:p>
            <a:endParaRPr lang="en-GB" dirty="0"/>
          </a:p>
          <a:p>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1310264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11" name="Rectangle 10"/>
          <p:cNvSpPr/>
          <p:nvPr/>
        </p:nvSpPr>
        <p:spPr>
          <a:xfrm>
            <a:off x="2149212" y="2331001"/>
            <a:ext cx="7462163" cy="1077218"/>
          </a:xfrm>
          <a:prstGeom prst="rect">
            <a:avLst/>
          </a:prstGeom>
          <a:noFill/>
        </p:spPr>
        <p:txBody>
          <a:bodyPr wrap="square" lIns="91440" tIns="45720" rIns="91440" bIns="45720">
            <a:spAutoFit/>
          </a:bodyPr>
          <a:lstStyle/>
          <a:p>
            <a:pPr algn="ctr"/>
            <a:r>
              <a:rPr lang="en-US" sz="3200" b="1" dirty="0">
                <a:ln w="12700">
                  <a:solidFill>
                    <a:srgbClr val="009999"/>
                  </a:solidFill>
                  <a:prstDash val="solid"/>
                </a:ln>
                <a:solidFill>
                  <a:srgbClr val="009999"/>
                </a:solidFill>
              </a:rPr>
              <a:t>How do you feel as parents having a mental health service in school?</a:t>
            </a:r>
          </a:p>
        </p:txBody>
      </p:sp>
      <p:pic>
        <p:nvPicPr>
          <p:cNvPr id="3" name="Picture 2"/>
          <p:cNvPicPr>
            <a:picLocks noChangeAspect="1"/>
          </p:cNvPicPr>
          <p:nvPr/>
        </p:nvPicPr>
        <p:blipFill>
          <a:blip r:embed="rId6"/>
          <a:stretch>
            <a:fillRect/>
          </a:stretch>
        </p:blipFill>
        <p:spPr>
          <a:xfrm>
            <a:off x="8720454" y="3649162"/>
            <a:ext cx="2679038" cy="2211840"/>
          </a:xfrm>
          <a:prstGeom prst="rect">
            <a:avLst/>
          </a:prstGeom>
        </p:spPr>
      </p:pic>
    </p:spTree>
    <p:extLst>
      <p:ext uri="{BB962C8B-B14F-4D97-AF65-F5344CB8AC3E}">
        <p14:creationId xmlns:p14="http://schemas.microsoft.com/office/powerpoint/2010/main" val="3645506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592802422"/>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sz="1800" b="0" i="0" kern="1200" dirty="0">
                          <a:solidFill>
                            <a:schemeClr val="tx1"/>
                          </a:solidFill>
                          <a:effectLst/>
                          <a:latin typeface="+mn-lt"/>
                          <a:ea typeface="+mn-ea"/>
                          <a:cs typeface="+mn-cs"/>
                        </a:rPr>
                        <a:t> </a:t>
                      </a:r>
                      <a:r>
                        <a:rPr lang="en-GB" b="0" i="0" dirty="0">
                          <a:solidFill>
                            <a:srgbClr val="000000"/>
                          </a:solidFill>
                          <a:effectLst/>
                          <a:latin typeface="Times New Roman" panose="02020603050405020304" pitchFamily="18" charset="0"/>
                        </a:rPr>
                        <a:t>   </a:t>
                      </a:r>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9" name="Rectangle 8"/>
          <p:cNvSpPr/>
          <p:nvPr/>
        </p:nvSpPr>
        <p:spPr>
          <a:xfrm>
            <a:off x="4996661" y="734891"/>
            <a:ext cx="2513957" cy="646331"/>
          </a:xfrm>
          <a:prstGeom prst="rect">
            <a:avLst/>
          </a:prstGeom>
          <a:noFill/>
        </p:spPr>
        <p:txBody>
          <a:bodyPr wrap="none" lIns="91440" tIns="45720" rIns="91440" bIns="45720">
            <a:spAutoFit/>
          </a:bodyPr>
          <a:lstStyle/>
          <a:p>
            <a:pPr algn="ctr"/>
            <a:r>
              <a:rPr lang="en-US" sz="3600" b="1" dirty="0">
                <a:ln w="12700">
                  <a:solidFill>
                    <a:srgbClr val="009999"/>
                  </a:solidFill>
                  <a:prstDash val="solid"/>
                </a:ln>
                <a:solidFill>
                  <a:srgbClr val="009999"/>
                </a:solidFill>
              </a:rPr>
              <a:t>What we do</a:t>
            </a:r>
            <a:endParaRPr lang="en-US" sz="3600" b="1" cap="none" spc="0" dirty="0">
              <a:ln w="12700">
                <a:solidFill>
                  <a:srgbClr val="009999"/>
                </a:solidFill>
                <a:prstDash val="solid"/>
              </a:ln>
              <a:solidFill>
                <a:srgbClr val="009999"/>
              </a:solidFill>
              <a:effectLst/>
            </a:endParaRPr>
          </a:p>
        </p:txBody>
      </p:sp>
      <p:sp>
        <p:nvSpPr>
          <p:cNvPr id="3" name="TextBox 2"/>
          <p:cNvSpPr txBox="1"/>
          <p:nvPr/>
        </p:nvSpPr>
        <p:spPr>
          <a:xfrm>
            <a:off x="1017451" y="2000465"/>
            <a:ext cx="9104811" cy="3416320"/>
          </a:xfrm>
          <a:prstGeom prst="rect">
            <a:avLst/>
          </a:prstGeom>
          <a:noFill/>
        </p:spPr>
        <p:txBody>
          <a:bodyPr wrap="square" rtlCol="0">
            <a:spAutoFit/>
          </a:bodyPr>
          <a:lstStyle/>
          <a:p>
            <a:pPr marL="342900" indent="-342900">
              <a:buFont typeface="Arial" panose="020B0604020202020204" pitchFamily="34" charset="0"/>
              <a:buChar char="•"/>
            </a:pPr>
            <a:r>
              <a:rPr lang="en-GB" sz="2400" dirty="0"/>
              <a:t>We deliver both </a:t>
            </a:r>
            <a:r>
              <a:rPr lang="en-GB" sz="2400" b="1" dirty="0"/>
              <a:t>1:1 </a:t>
            </a:r>
            <a:r>
              <a:rPr lang="en-GB" sz="2400" dirty="0"/>
              <a:t> and </a:t>
            </a:r>
            <a:r>
              <a:rPr lang="en-GB" sz="2400" b="1" dirty="0"/>
              <a:t>group</a:t>
            </a:r>
            <a:r>
              <a:rPr lang="en-GB" sz="2400" dirty="0"/>
              <a:t> CBT interventions to children and young people.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We offer </a:t>
            </a:r>
            <a:r>
              <a:rPr lang="en-GB" sz="2400" b="1" dirty="0"/>
              <a:t>awareness workshops </a:t>
            </a:r>
            <a:r>
              <a:rPr lang="en-GB" sz="2400" dirty="0"/>
              <a:t>to staff, parents and children.</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We work with other services such as education psychology and school nursing.</a:t>
            </a:r>
          </a:p>
          <a:p>
            <a:r>
              <a:rPr lang="en-GB" sz="2400" dirty="0"/>
              <a:t> </a:t>
            </a:r>
          </a:p>
          <a:p>
            <a:pPr marL="342900" indent="-342900">
              <a:buFont typeface="Arial" panose="020B0604020202020204" pitchFamily="34" charset="0"/>
              <a:buChar char="•"/>
            </a:pPr>
            <a:r>
              <a:rPr lang="en-GB" sz="2400" dirty="0"/>
              <a:t>We are a year-round service (not just term time).</a:t>
            </a:r>
          </a:p>
        </p:txBody>
      </p:sp>
      <p:pic>
        <p:nvPicPr>
          <p:cNvPr id="4" name="Picture 3"/>
          <p:cNvPicPr>
            <a:picLocks noChangeAspect="1"/>
          </p:cNvPicPr>
          <p:nvPr/>
        </p:nvPicPr>
        <p:blipFill>
          <a:blip r:embed="rId6"/>
          <a:stretch>
            <a:fillRect/>
          </a:stretch>
        </p:blipFill>
        <p:spPr>
          <a:xfrm>
            <a:off x="8942767" y="3841261"/>
            <a:ext cx="2748226" cy="2748226"/>
          </a:xfrm>
          <a:prstGeom prst="rect">
            <a:avLst/>
          </a:prstGeom>
        </p:spPr>
      </p:pic>
    </p:spTree>
    <p:extLst>
      <p:ext uri="{BB962C8B-B14F-4D97-AF65-F5344CB8AC3E}">
        <p14:creationId xmlns:p14="http://schemas.microsoft.com/office/powerpoint/2010/main" val="2978989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sz="1800" b="0" i="0" kern="1200" dirty="0">
                          <a:solidFill>
                            <a:schemeClr val="tx1"/>
                          </a:solidFill>
                          <a:effectLst/>
                          <a:latin typeface="+mn-lt"/>
                          <a:ea typeface="+mn-ea"/>
                          <a:cs typeface="+mn-cs"/>
                        </a:rPr>
                        <a:t> </a:t>
                      </a:r>
                      <a:r>
                        <a:rPr lang="en-GB" b="0" i="0" dirty="0">
                          <a:solidFill>
                            <a:srgbClr val="000000"/>
                          </a:solidFill>
                          <a:effectLst/>
                          <a:latin typeface="Times New Roman" panose="02020603050405020304" pitchFamily="18" charset="0"/>
                        </a:rPr>
                        <a:t>   </a:t>
                      </a:r>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pic>
        <p:nvPicPr>
          <p:cNvPr id="3" name="Picture 2"/>
          <p:cNvPicPr>
            <a:picLocks noChangeAspect="1"/>
          </p:cNvPicPr>
          <p:nvPr/>
        </p:nvPicPr>
        <p:blipFill>
          <a:blip r:embed="rId6"/>
          <a:stretch>
            <a:fillRect/>
          </a:stretch>
        </p:blipFill>
        <p:spPr>
          <a:xfrm>
            <a:off x="3295078" y="741882"/>
            <a:ext cx="5686097" cy="5686097"/>
          </a:xfrm>
          <a:prstGeom prst="rect">
            <a:avLst/>
          </a:prstGeom>
        </p:spPr>
      </p:pic>
    </p:spTree>
    <p:extLst>
      <p:ext uri="{BB962C8B-B14F-4D97-AF65-F5344CB8AC3E}">
        <p14:creationId xmlns:p14="http://schemas.microsoft.com/office/powerpoint/2010/main" val="1622130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323640795"/>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sz="1800" b="0" i="0" kern="1200" dirty="0">
                          <a:solidFill>
                            <a:schemeClr val="tx1"/>
                          </a:solidFill>
                          <a:effectLst/>
                          <a:latin typeface="+mn-lt"/>
                          <a:ea typeface="+mn-ea"/>
                          <a:cs typeface="+mn-cs"/>
                        </a:rPr>
                        <a:t> </a:t>
                      </a:r>
                      <a:r>
                        <a:rPr lang="en-GB" b="0" i="0" dirty="0">
                          <a:solidFill>
                            <a:srgbClr val="000000"/>
                          </a:solidFill>
                          <a:effectLst/>
                          <a:latin typeface="Times New Roman" panose="02020603050405020304" pitchFamily="18" charset="0"/>
                        </a:rPr>
                        <a:t>   </a:t>
                      </a:r>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11" name="Rectangle 10"/>
          <p:cNvSpPr/>
          <p:nvPr/>
        </p:nvSpPr>
        <p:spPr>
          <a:xfrm>
            <a:off x="3701512" y="734891"/>
            <a:ext cx="5104282" cy="646331"/>
          </a:xfrm>
          <a:prstGeom prst="rect">
            <a:avLst/>
          </a:prstGeom>
          <a:noFill/>
        </p:spPr>
        <p:txBody>
          <a:bodyPr wrap="none" lIns="91440" tIns="45720" rIns="91440" bIns="45720">
            <a:spAutoFit/>
          </a:bodyPr>
          <a:lstStyle/>
          <a:p>
            <a:pPr algn="ctr"/>
            <a:r>
              <a:rPr lang="en-US" sz="3600" b="1" dirty="0">
                <a:ln w="12700">
                  <a:solidFill>
                    <a:srgbClr val="009999"/>
                  </a:solidFill>
                  <a:prstDash val="solid"/>
                </a:ln>
                <a:solidFill>
                  <a:srgbClr val="009999"/>
                </a:solidFill>
              </a:rPr>
              <a:t>What we can work with…</a:t>
            </a:r>
            <a:endParaRPr lang="en-US" sz="3600" b="1" cap="none" spc="0" dirty="0">
              <a:ln w="12700">
                <a:solidFill>
                  <a:srgbClr val="009999"/>
                </a:solidFill>
                <a:prstDash val="solid"/>
              </a:ln>
              <a:solidFill>
                <a:srgbClr val="009999"/>
              </a:solidFill>
              <a:effectLst/>
            </a:endParaRPr>
          </a:p>
        </p:txBody>
      </p:sp>
      <p:sp>
        <p:nvSpPr>
          <p:cNvPr id="4" name="TextBox 3"/>
          <p:cNvSpPr txBox="1"/>
          <p:nvPr/>
        </p:nvSpPr>
        <p:spPr>
          <a:xfrm>
            <a:off x="1103671" y="2255223"/>
            <a:ext cx="2011680" cy="707886"/>
          </a:xfrm>
          <a:prstGeom prst="rect">
            <a:avLst/>
          </a:prstGeom>
          <a:solidFill>
            <a:srgbClr val="FFC000"/>
          </a:solidFill>
        </p:spPr>
        <p:txBody>
          <a:bodyPr wrap="square" rtlCol="0">
            <a:spAutoFit/>
          </a:bodyPr>
          <a:lstStyle/>
          <a:p>
            <a:pPr algn="ctr"/>
            <a:r>
              <a:rPr lang="en-GB" sz="2000" b="1" dirty="0"/>
              <a:t>Low mood</a:t>
            </a:r>
          </a:p>
          <a:p>
            <a:pPr algn="ctr"/>
            <a:endParaRPr lang="en-GB" sz="2000" b="1" dirty="0"/>
          </a:p>
        </p:txBody>
      </p:sp>
      <p:sp>
        <p:nvSpPr>
          <p:cNvPr id="12" name="TextBox 11"/>
          <p:cNvSpPr txBox="1"/>
          <p:nvPr/>
        </p:nvSpPr>
        <p:spPr>
          <a:xfrm>
            <a:off x="5808617" y="2203268"/>
            <a:ext cx="2011680" cy="707886"/>
          </a:xfrm>
          <a:prstGeom prst="rect">
            <a:avLst/>
          </a:prstGeom>
          <a:solidFill>
            <a:srgbClr val="92D050"/>
          </a:solidFill>
        </p:spPr>
        <p:txBody>
          <a:bodyPr wrap="square" rtlCol="0">
            <a:spAutoFit/>
          </a:bodyPr>
          <a:lstStyle/>
          <a:p>
            <a:pPr algn="ctr"/>
            <a:r>
              <a:rPr lang="en-GB" sz="2000" b="1" dirty="0"/>
              <a:t>Panic </a:t>
            </a:r>
          </a:p>
          <a:p>
            <a:pPr algn="ctr"/>
            <a:endParaRPr lang="en-GB" sz="2000" b="1" dirty="0"/>
          </a:p>
        </p:txBody>
      </p:sp>
      <p:sp>
        <p:nvSpPr>
          <p:cNvPr id="13" name="TextBox 12"/>
          <p:cNvSpPr txBox="1"/>
          <p:nvPr/>
        </p:nvSpPr>
        <p:spPr>
          <a:xfrm>
            <a:off x="2500398" y="3347763"/>
            <a:ext cx="2011680" cy="2246769"/>
          </a:xfrm>
          <a:prstGeom prst="rect">
            <a:avLst/>
          </a:prstGeom>
          <a:solidFill>
            <a:srgbClr val="FFFF00"/>
          </a:solidFill>
        </p:spPr>
        <p:txBody>
          <a:bodyPr wrap="square" rtlCol="0">
            <a:spAutoFit/>
          </a:bodyPr>
          <a:lstStyle/>
          <a:p>
            <a:pPr algn="ctr"/>
            <a:r>
              <a:rPr lang="en-GB" sz="2000" b="1" dirty="0"/>
              <a:t>Anxiety</a:t>
            </a:r>
          </a:p>
          <a:p>
            <a:pPr algn="ctr"/>
            <a:endParaRPr lang="en-GB" sz="2000" b="1" dirty="0"/>
          </a:p>
          <a:p>
            <a:pPr algn="ctr"/>
            <a:r>
              <a:rPr lang="en-GB" sz="2000" b="1" dirty="0"/>
              <a:t>Generalised anxiety &amp;  separation anxiety</a:t>
            </a:r>
          </a:p>
          <a:p>
            <a:pPr algn="ctr"/>
            <a:endParaRPr lang="en-GB" sz="2000" b="1" dirty="0"/>
          </a:p>
        </p:txBody>
      </p:sp>
      <p:sp>
        <p:nvSpPr>
          <p:cNvPr id="14" name="TextBox 13"/>
          <p:cNvSpPr txBox="1"/>
          <p:nvPr/>
        </p:nvSpPr>
        <p:spPr>
          <a:xfrm>
            <a:off x="6095999" y="3952444"/>
            <a:ext cx="2011680" cy="1015663"/>
          </a:xfrm>
          <a:prstGeom prst="rect">
            <a:avLst/>
          </a:prstGeom>
          <a:solidFill>
            <a:srgbClr val="00B0F0"/>
          </a:solidFill>
        </p:spPr>
        <p:txBody>
          <a:bodyPr wrap="square" rtlCol="0">
            <a:spAutoFit/>
          </a:bodyPr>
          <a:lstStyle/>
          <a:p>
            <a:pPr algn="ctr"/>
            <a:r>
              <a:rPr lang="en-GB" sz="2000" b="1" dirty="0"/>
              <a:t>Worry Management </a:t>
            </a:r>
          </a:p>
          <a:p>
            <a:pPr algn="ctr"/>
            <a:endParaRPr lang="en-GB" sz="2000" b="1" dirty="0"/>
          </a:p>
        </p:txBody>
      </p:sp>
      <p:sp>
        <p:nvSpPr>
          <p:cNvPr id="15" name="TextBox 14"/>
          <p:cNvSpPr txBox="1"/>
          <p:nvPr/>
        </p:nvSpPr>
        <p:spPr>
          <a:xfrm>
            <a:off x="9074331" y="2963109"/>
            <a:ext cx="2011680" cy="707886"/>
          </a:xfrm>
          <a:prstGeom prst="rect">
            <a:avLst/>
          </a:prstGeom>
          <a:solidFill>
            <a:srgbClr val="D75FAF"/>
          </a:solidFill>
        </p:spPr>
        <p:txBody>
          <a:bodyPr wrap="square" rtlCol="0">
            <a:spAutoFit/>
          </a:bodyPr>
          <a:lstStyle/>
          <a:p>
            <a:pPr algn="ctr"/>
            <a:r>
              <a:rPr lang="en-GB" sz="2000" b="1" dirty="0"/>
              <a:t>Sleep Hygiene</a:t>
            </a:r>
          </a:p>
          <a:p>
            <a:pPr algn="ctr"/>
            <a:endParaRPr lang="en-GB" sz="2000" b="1" dirty="0"/>
          </a:p>
        </p:txBody>
      </p:sp>
      <p:sp>
        <p:nvSpPr>
          <p:cNvPr id="16" name="TextBox 15"/>
          <p:cNvSpPr txBox="1"/>
          <p:nvPr/>
        </p:nvSpPr>
        <p:spPr>
          <a:xfrm>
            <a:off x="8919934" y="4923236"/>
            <a:ext cx="2011680" cy="1015663"/>
          </a:xfrm>
          <a:prstGeom prst="rect">
            <a:avLst/>
          </a:prstGeom>
          <a:solidFill>
            <a:srgbClr val="FFC000"/>
          </a:solidFill>
        </p:spPr>
        <p:txBody>
          <a:bodyPr wrap="square" rtlCol="0">
            <a:spAutoFit/>
          </a:bodyPr>
          <a:lstStyle/>
          <a:p>
            <a:pPr algn="ctr"/>
            <a:r>
              <a:rPr lang="en-GB" sz="2000" b="1" dirty="0"/>
              <a:t>Mild behavioural difficulties </a:t>
            </a:r>
          </a:p>
          <a:p>
            <a:pPr algn="ctr"/>
            <a:endParaRPr lang="en-GB" sz="2000" b="1" dirty="0"/>
          </a:p>
        </p:txBody>
      </p:sp>
    </p:spTree>
    <p:extLst>
      <p:ext uri="{BB962C8B-B14F-4D97-AF65-F5344CB8AC3E}">
        <p14:creationId xmlns:p14="http://schemas.microsoft.com/office/powerpoint/2010/main" val="1846143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323640795"/>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sz="1800" b="0" i="0" kern="1200" dirty="0">
                          <a:solidFill>
                            <a:schemeClr val="tx1"/>
                          </a:solidFill>
                          <a:effectLst/>
                          <a:latin typeface="+mn-lt"/>
                          <a:ea typeface="+mn-ea"/>
                          <a:cs typeface="+mn-cs"/>
                        </a:rPr>
                        <a:t> </a:t>
                      </a:r>
                      <a:r>
                        <a:rPr lang="en-GB" b="0" i="0" dirty="0">
                          <a:solidFill>
                            <a:srgbClr val="000000"/>
                          </a:solidFill>
                          <a:effectLst/>
                          <a:latin typeface="Times New Roman" panose="02020603050405020304" pitchFamily="18" charset="0"/>
                        </a:rPr>
                        <a:t>   </a:t>
                      </a:r>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11" name="Rectangle 10"/>
          <p:cNvSpPr/>
          <p:nvPr/>
        </p:nvSpPr>
        <p:spPr>
          <a:xfrm>
            <a:off x="3037137" y="734891"/>
            <a:ext cx="6433043" cy="646331"/>
          </a:xfrm>
          <a:prstGeom prst="rect">
            <a:avLst/>
          </a:prstGeom>
          <a:noFill/>
        </p:spPr>
        <p:txBody>
          <a:bodyPr wrap="none" lIns="91440" tIns="45720" rIns="91440" bIns="45720">
            <a:spAutoFit/>
          </a:bodyPr>
          <a:lstStyle/>
          <a:p>
            <a:pPr algn="ctr"/>
            <a:r>
              <a:rPr lang="en-US" sz="3600" b="1" dirty="0">
                <a:ln w="12700">
                  <a:solidFill>
                    <a:srgbClr val="009999"/>
                  </a:solidFill>
                  <a:prstDash val="solid"/>
                </a:ln>
                <a:solidFill>
                  <a:srgbClr val="009999"/>
                </a:solidFill>
              </a:rPr>
              <a:t>Workshops we offer to parents…</a:t>
            </a:r>
            <a:endParaRPr lang="en-US" sz="3600" b="1" cap="none" spc="0" dirty="0">
              <a:ln w="12700">
                <a:solidFill>
                  <a:srgbClr val="009999"/>
                </a:solidFill>
                <a:prstDash val="solid"/>
              </a:ln>
              <a:solidFill>
                <a:srgbClr val="009999"/>
              </a:solidFill>
              <a:effectLst/>
            </a:endParaRPr>
          </a:p>
        </p:txBody>
      </p:sp>
      <p:sp>
        <p:nvSpPr>
          <p:cNvPr id="15" name="TextBox 14"/>
          <p:cNvSpPr txBox="1"/>
          <p:nvPr/>
        </p:nvSpPr>
        <p:spPr>
          <a:xfrm>
            <a:off x="859510" y="1820269"/>
            <a:ext cx="7476770" cy="4401205"/>
          </a:xfrm>
          <a:prstGeom prst="rect">
            <a:avLst/>
          </a:prstGeom>
          <a:noFill/>
        </p:spPr>
        <p:txBody>
          <a:bodyPr wrap="square" rtlCol="0">
            <a:spAutoFit/>
          </a:bodyPr>
          <a:lstStyle/>
          <a:p>
            <a:pPr marL="342900" indent="-342900">
              <a:buFont typeface="Arial" panose="020B0604020202020204" pitchFamily="34" charset="0"/>
              <a:buChar char="•"/>
            </a:pPr>
            <a:r>
              <a:rPr lang="en-GB" sz="2400" dirty="0"/>
              <a:t>Supporting your child with anxiety around exams and transitions</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sz="2400" dirty="0"/>
              <a:t>Supporting your child to get a good night’s sleep</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sz="2400" dirty="0"/>
              <a:t>Supporting your child with anxiety </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sz="2400" dirty="0"/>
              <a:t>Supporting your child with low mood</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sz="2400" dirty="0"/>
              <a:t>Talking to your child about mental health</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400" dirty="0"/>
              <a:t>Strengthening connections</a:t>
            </a:r>
          </a:p>
          <a:p>
            <a:endParaRPr lang="en-GB" sz="2000" b="1" dirty="0"/>
          </a:p>
        </p:txBody>
      </p:sp>
      <p:pic>
        <p:nvPicPr>
          <p:cNvPr id="3" name="Picture 2"/>
          <p:cNvPicPr>
            <a:picLocks noChangeAspect="1"/>
          </p:cNvPicPr>
          <p:nvPr/>
        </p:nvPicPr>
        <p:blipFill>
          <a:blip r:embed="rId6"/>
          <a:stretch>
            <a:fillRect/>
          </a:stretch>
        </p:blipFill>
        <p:spPr>
          <a:xfrm>
            <a:off x="7543360" y="2948429"/>
            <a:ext cx="3892732" cy="1796646"/>
          </a:xfrm>
          <a:prstGeom prst="rect">
            <a:avLst/>
          </a:prstGeom>
        </p:spPr>
      </p:pic>
    </p:spTree>
    <p:extLst>
      <p:ext uri="{BB962C8B-B14F-4D97-AF65-F5344CB8AC3E}">
        <p14:creationId xmlns:p14="http://schemas.microsoft.com/office/powerpoint/2010/main" val="2763014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17803716"/>
              </p:ext>
            </p:extLst>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r>
                        <a:rPr lang="en-GB" sz="1800" b="0" i="0" kern="1200" dirty="0">
                          <a:solidFill>
                            <a:schemeClr val="tx1"/>
                          </a:solidFill>
                          <a:effectLst/>
                          <a:latin typeface="+mn-lt"/>
                          <a:ea typeface="+mn-ea"/>
                          <a:cs typeface="+mn-cs"/>
                        </a:rPr>
                        <a:t> </a:t>
                      </a:r>
                      <a:r>
                        <a:rPr lang="en-GB" b="0" i="0" dirty="0">
                          <a:solidFill>
                            <a:srgbClr val="000000"/>
                          </a:solidFill>
                          <a:effectLst/>
                          <a:latin typeface="Times New Roman" panose="02020603050405020304" pitchFamily="18" charset="0"/>
                        </a:rPr>
                        <a:t>   </a:t>
                      </a:r>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9" name="Rectangle 8"/>
          <p:cNvSpPr/>
          <p:nvPr/>
        </p:nvSpPr>
        <p:spPr>
          <a:xfrm>
            <a:off x="4375540" y="734891"/>
            <a:ext cx="3756221" cy="646331"/>
          </a:xfrm>
          <a:prstGeom prst="rect">
            <a:avLst/>
          </a:prstGeom>
          <a:noFill/>
        </p:spPr>
        <p:txBody>
          <a:bodyPr wrap="none" lIns="91440" tIns="45720" rIns="91440" bIns="45720">
            <a:spAutoFit/>
          </a:bodyPr>
          <a:lstStyle/>
          <a:p>
            <a:pPr algn="ctr"/>
            <a:r>
              <a:rPr lang="en-US" sz="3600" b="1" dirty="0">
                <a:ln w="12700">
                  <a:solidFill>
                    <a:srgbClr val="009999"/>
                  </a:solidFill>
                  <a:prstDash val="solid"/>
                </a:ln>
                <a:solidFill>
                  <a:srgbClr val="009999"/>
                </a:solidFill>
              </a:rPr>
              <a:t>How does it work?</a:t>
            </a:r>
            <a:endParaRPr lang="en-US" sz="3600" b="1" cap="none" spc="0" dirty="0">
              <a:ln w="12700">
                <a:solidFill>
                  <a:srgbClr val="009999"/>
                </a:solidFill>
                <a:prstDash val="solid"/>
              </a:ln>
              <a:solidFill>
                <a:srgbClr val="009999"/>
              </a:solidFill>
              <a:effectLst/>
            </a:endParaRPr>
          </a:p>
        </p:txBody>
      </p:sp>
      <p:sp>
        <p:nvSpPr>
          <p:cNvPr id="4" name="TextBox 3"/>
          <p:cNvSpPr txBox="1"/>
          <p:nvPr/>
        </p:nvSpPr>
        <p:spPr>
          <a:xfrm>
            <a:off x="1018903" y="2599509"/>
            <a:ext cx="2096448" cy="2585323"/>
          </a:xfrm>
          <a:prstGeom prst="rect">
            <a:avLst/>
          </a:prstGeom>
          <a:solidFill>
            <a:srgbClr val="FFC000"/>
          </a:solidFill>
          <a:ln w="28575">
            <a:solidFill>
              <a:schemeClr val="tx1"/>
            </a:solidFill>
          </a:ln>
        </p:spPr>
        <p:txBody>
          <a:bodyPr wrap="square" rtlCol="0">
            <a:spAutoFit/>
          </a:bodyPr>
          <a:lstStyle/>
          <a:p>
            <a:pPr algn="ctr"/>
            <a:endParaRPr lang="en-GB" dirty="0"/>
          </a:p>
          <a:p>
            <a:pPr algn="ctr"/>
            <a:r>
              <a:rPr lang="en-GB" dirty="0"/>
              <a:t>School/parent identify CYP.</a:t>
            </a:r>
          </a:p>
          <a:p>
            <a:pPr algn="ctr"/>
            <a:r>
              <a:rPr lang="en-GB" dirty="0"/>
              <a:t>Discussion with parent.</a:t>
            </a:r>
          </a:p>
          <a:p>
            <a:pPr algn="ctr"/>
            <a:endParaRPr lang="en-GB" dirty="0"/>
          </a:p>
          <a:p>
            <a:pPr algn="ctr"/>
            <a:r>
              <a:rPr lang="en-GB" dirty="0"/>
              <a:t>School submits referral.</a:t>
            </a:r>
          </a:p>
          <a:p>
            <a:pPr algn="ctr"/>
            <a:endParaRPr lang="en-GB" dirty="0"/>
          </a:p>
        </p:txBody>
      </p:sp>
      <p:sp>
        <p:nvSpPr>
          <p:cNvPr id="10" name="TextBox 9"/>
          <p:cNvSpPr txBox="1"/>
          <p:nvPr/>
        </p:nvSpPr>
        <p:spPr>
          <a:xfrm>
            <a:off x="3627120" y="2599509"/>
            <a:ext cx="2096448" cy="2585323"/>
          </a:xfrm>
          <a:prstGeom prst="rect">
            <a:avLst/>
          </a:prstGeom>
          <a:solidFill>
            <a:srgbClr val="00B050"/>
          </a:solidFill>
          <a:ln w="28575">
            <a:solidFill>
              <a:schemeClr val="tx1"/>
            </a:solidFill>
          </a:ln>
        </p:spPr>
        <p:txBody>
          <a:bodyPr wrap="square" rtlCol="0">
            <a:spAutoFit/>
          </a:bodyPr>
          <a:lstStyle/>
          <a:p>
            <a:pPr algn="ctr"/>
            <a:r>
              <a:rPr lang="en-GB" dirty="0"/>
              <a:t>Referral screened and identified if suitable.</a:t>
            </a:r>
          </a:p>
          <a:p>
            <a:pPr algn="ctr"/>
            <a:endParaRPr lang="en-GB" dirty="0"/>
          </a:p>
          <a:p>
            <a:pPr algn="ctr"/>
            <a:r>
              <a:rPr lang="en-GB" dirty="0"/>
              <a:t>If suitable parent contacted and assessment arranged  </a:t>
            </a:r>
          </a:p>
          <a:p>
            <a:pPr algn="ctr"/>
            <a:endParaRPr lang="en-GB" dirty="0"/>
          </a:p>
        </p:txBody>
      </p:sp>
      <p:sp>
        <p:nvSpPr>
          <p:cNvPr id="11" name="TextBox 10"/>
          <p:cNvSpPr txBox="1"/>
          <p:nvPr/>
        </p:nvSpPr>
        <p:spPr>
          <a:xfrm>
            <a:off x="6095999" y="2599509"/>
            <a:ext cx="2096448" cy="2308324"/>
          </a:xfrm>
          <a:prstGeom prst="rect">
            <a:avLst/>
          </a:prstGeom>
          <a:solidFill>
            <a:srgbClr val="00B0F0"/>
          </a:solidFill>
          <a:ln w="28575">
            <a:solidFill>
              <a:schemeClr val="tx1"/>
            </a:solidFill>
          </a:ln>
        </p:spPr>
        <p:txBody>
          <a:bodyPr wrap="square" rtlCol="0">
            <a:spAutoFit/>
          </a:bodyPr>
          <a:lstStyle/>
          <a:p>
            <a:pPr algn="ctr"/>
            <a:endParaRPr lang="en-GB" dirty="0"/>
          </a:p>
          <a:p>
            <a:pPr algn="ctr"/>
            <a:r>
              <a:rPr lang="en-GB" dirty="0"/>
              <a:t>Assessment will take place in school with CYP to determine suitability.</a:t>
            </a:r>
          </a:p>
          <a:p>
            <a:pPr algn="ctr"/>
            <a:endParaRPr lang="en-GB" dirty="0"/>
          </a:p>
          <a:p>
            <a:pPr algn="ctr"/>
            <a:endParaRPr lang="en-GB" dirty="0"/>
          </a:p>
          <a:p>
            <a:pPr algn="ctr"/>
            <a:endParaRPr lang="en-GB" dirty="0"/>
          </a:p>
        </p:txBody>
      </p:sp>
      <p:sp>
        <p:nvSpPr>
          <p:cNvPr id="12" name="TextBox 11"/>
          <p:cNvSpPr txBox="1"/>
          <p:nvPr/>
        </p:nvSpPr>
        <p:spPr>
          <a:xfrm>
            <a:off x="8564878" y="2599509"/>
            <a:ext cx="2096448" cy="2585323"/>
          </a:xfrm>
          <a:prstGeom prst="rect">
            <a:avLst/>
          </a:prstGeom>
          <a:solidFill>
            <a:srgbClr val="FF0000"/>
          </a:solidFill>
          <a:ln w="28575">
            <a:solidFill>
              <a:schemeClr val="tx1"/>
            </a:solidFill>
          </a:ln>
        </p:spPr>
        <p:txBody>
          <a:bodyPr wrap="square" rtlCol="0">
            <a:spAutoFit/>
          </a:bodyPr>
          <a:lstStyle/>
          <a:p>
            <a:pPr algn="ctr"/>
            <a:endParaRPr lang="en-GB" dirty="0"/>
          </a:p>
          <a:p>
            <a:pPr algn="ctr"/>
            <a:r>
              <a:rPr lang="en-GB" dirty="0"/>
              <a:t>Intervention sessions </a:t>
            </a:r>
          </a:p>
          <a:p>
            <a:pPr algn="ctr"/>
            <a:r>
              <a:rPr lang="en-GB" dirty="0"/>
              <a:t>(between 6-8 will then take place).</a:t>
            </a:r>
          </a:p>
          <a:p>
            <a:pPr algn="ctr"/>
            <a:endParaRPr lang="en-GB" dirty="0"/>
          </a:p>
          <a:p>
            <a:pPr algn="ctr"/>
            <a:endParaRPr lang="en-GB" dirty="0"/>
          </a:p>
          <a:p>
            <a:pPr algn="ctr"/>
            <a:endParaRPr lang="en-GB" dirty="0"/>
          </a:p>
          <a:p>
            <a:pPr algn="ctr"/>
            <a:r>
              <a:rPr lang="en-GB" dirty="0"/>
              <a:t> </a:t>
            </a:r>
          </a:p>
        </p:txBody>
      </p:sp>
      <p:cxnSp>
        <p:nvCxnSpPr>
          <p:cNvPr id="13" name="Straight Arrow Connector 12"/>
          <p:cNvCxnSpPr/>
          <p:nvPr/>
        </p:nvCxnSpPr>
        <p:spPr>
          <a:xfrm flipV="1">
            <a:off x="3115351" y="3670663"/>
            <a:ext cx="511769" cy="130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5653899" y="3793198"/>
            <a:ext cx="511769" cy="130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8113072" y="3858512"/>
            <a:ext cx="511769" cy="130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6130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sp>
        <p:nvSpPr>
          <p:cNvPr id="11" name="Rectangle 10"/>
          <p:cNvSpPr/>
          <p:nvPr/>
        </p:nvSpPr>
        <p:spPr>
          <a:xfrm>
            <a:off x="2358217" y="1590317"/>
            <a:ext cx="7462163" cy="3046988"/>
          </a:xfrm>
          <a:prstGeom prst="rect">
            <a:avLst/>
          </a:prstGeom>
          <a:noFill/>
        </p:spPr>
        <p:txBody>
          <a:bodyPr wrap="square" lIns="91440" tIns="45720" rIns="91440" bIns="45720">
            <a:spAutoFit/>
          </a:bodyPr>
          <a:lstStyle/>
          <a:p>
            <a:pPr algn="ctr"/>
            <a:r>
              <a:rPr lang="en-US" sz="3200" b="1" dirty="0">
                <a:ln w="12700">
                  <a:solidFill>
                    <a:srgbClr val="009999"/>
                  </a:solidFill>
                  <a:prstDash val="solid"/>
                </a:ln>
                <a:solidFill>
                  <a:srgbClr val="009999"/>
                </a:solidFill>
              </a:rPr>
              <a:t>Thinking about what we do,</a:t>
            </a:r>
          </a:p>
          <a:p>
            <a:pPr algn="ctr"/>
            <a:r>
              <a:rPr lang="en-US" sz="3200" b="1" dirty="0">
                <a:ln w="12700">
                  <a:solidFill>
                    <a:srgbClr val="009999"/>
                  </a:solidFill>
                  <a:prstDash val="solid"/>
                </a:ln>
                <a:solidFill>
                  <a:srgbClr val="009999"/>
                </a:solidFill>
              </a:rPr>
              <a:t>What could we do to help you or your child?</a:t>
            </a:r>
          </a:p>
          <a:p>
            <a:pPr algn="ctr"/>
            <a:endParaRPr lang="en-US" sz="3200" b="1" dirty="0">
              <a:ln w="12700">
                <a:solidFill>
                  <a:srgbClr val="009999"/>
                </a:solidFill>
                <a:prstDash val="solid"/>
              </a:ln>
              <a:solidFill>
                <a:srgbClr val="009999"/>
              </a:solidFill>
            </a:endParaRPr>
          </a:p>
          <a:p>
            <a:pPr algn="ctr"/>
            <a:r>
              <a:rPr lang="en-US" sz="3200" b="1" dirty="0">
                <a:ln w="12700">
                  <a:solidFill>
                    <a:srgbClr val="009999"/>
                  </a:solidFill>
                  <a:prstDash val="solid"/>
                </a:ln>
                <a:solidFill>
                  <a:srgbClr val="009999"/>
                </a:solidFill>
              </a:rPr>
              <a:t>Is there anything you would like to know more about? </a:t>
            </a:r>
          </a:p>
        </p:txBody>
      </p:sp>
      <p:pic>
        <p:nvPicPr>
          <p:cNvPr id="4" name="Picture 3"/>
          <p:cNvPicPr>
            <a:picLocks noChangeAspect="1"/>
          </p:cNvPicPr>
          <p:nvPr/>
        </p:nvPicPr>
        <p:blipFill>
          <a:blip r:embed="rId6"/>
          <a:stretch>
            <a:fillRect/>
          </a:stretch>
        </p:blipFill>
        <p:spPr>
          <a:xfrm>
            <a:off x="9717910" y="3808187"/>
            <a:ext cx="1881708" cy="2414859"/>
          </a:xfrm>
          <a:prstGeom prst="rect">
            <a:avLst/>
          </a:prstGeom>
        </p:spPr>
      </p:pic>
    </p:spTree>
    <p:extLst>
      <p:ext uri="{BB962C8B-B14F-4D97-AF65-F5344CB8AC3E}">
        <p14:creationId xmlns:p14="http://schemas.microsoft.com/office/powerpoint/2010/main" val="14526159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6" name="Picture 5"/>
          <p:cNvPicPr>
            <a:picLocks noChangeAspect="1"/>
          </p:cNvPicPr>
          <p:nvPr/>
        </p:nvPicPr>
        <p:blipFill>
          <a:blip r:embed="rId3"/>
          <a:stretch>
            <a:fillRect/>
          </a:stretch>
        </p:blipFill>
        <p:spPr>
          <a:xfrm>
            <a:off x="486583" y="406554"/>
            <a:ext cx="1871634" cy="1335140"/>
          </a:xfrm>
          <a:prstGeom prst="rect">
            <a:avLst/>
          </a:prstGeom>
        </p:spPr>
      </p:pic>
      <p:pic>
        <p:nvPicPr>
          <p:cNvPr id="7" name="Picture 6"/>
          <p:cNvPicPr>
            <a:picLocks noChangeAspect="1"/>
          </p:cNvPicPr>
          <p:nvPr/>
        </p:nvPicPr>
        <p:blipFill>
          <a:blip r:embed="rId4"/>
          <a:stretch>
            <a:fillRect/>
          </a:stretch>
        </p:blipFill>
        <p:spPr>
          <a:xfrm>
            <a:off x="9918036" y="575094"/>
            <a:ext cx="1481456" cy="627942"/>
          </a:xfrm>
          <a:prstGeom prst="rect">
            <a:avLst/>
          </a:prstGeom>
        </p:spPr>
      </p:pic>
      <p:pic>
        <p:nvPicPr>
          <p:cNvPr id="8" name="Picture 7"/>
          <p:cNvPicPr>
            <a:picLocks noChangeAspect="1"/>
          </p:cNvPicPr>
          <p:nvPr/>
        </p:nvPicPr>
        <p:blipFill>
          <a:blip r:embed="rId5"/>
          <a:stretch>
            <a:fillRect/>
          </a:stretch>
        </p:blipFill>
        <p:spPr>
          <a:xfrm>
            <a:off x="579195" y="5861002"/>
            <a:ext cx="2536156" cy="566977"/>
          </a:xfrm>
          <a:prstGeom prst="rect">
            <a:avLst/>
          </a:prstGeom>
        </p:spPr>
      </p:pic>
      <p:pic>
        <p:nvPicPr>
          <p:cNvPr id="2" name="Picture 1"/>
          <p:cNvPicPr>
            <a:picLocks noChangeAspect="1"/>
          </p:cNvPicPr>
          <p:nvPr/>
        </p:nvPicPr>
        <p:blipFill>
          <a:blip r:embed="rId6"/>
          <a:stretch>
            <a:fillRect/>
          </a:stretch>
        </p:blipFill>
        <p:spPr>
          <a:xfrm>
            <a:off x="848139" y="3152042"/>
            <a:ext cx="10718110" cy="2170302"/>
          </a:xfrm>
          <a:prstGeom prst="rect">
            <a:avLst/>
          </a:prstGeom>
        </p:spPr>
      </p:pic>
      <p:sp>
        <p:nvSpPr>
          <p:cNvPr id="9" name="Rectangle 8"/>
          <p:cNvSpPr/>
          <p:nvPr/>
        </p:nvSpPr>
        <p:spPr>
          <a:xfrm>
            <a:off x="2637942" y="1418528"/>
            <a:ext cx="7138504" cy="646331"/>
          </a:xfrm>
          <a:prstGeom prst="rect">
            <a:avLst/>
          </a:prstGeom>
          <a:noFill/>
        </p:spPr>
        <p:txBody>
          <a:bodyPr wrap="square" lIns="91440" tIns="45720" rIns="91440" bIns="45720">
            <a:spAutoFit/>
          </a:bodyPr>
          <a:lstStyle/>
          <a:p>
            <a:pPr algn="ctr"/>
            <a:r>
              <a:rPr lang="en-US" sz="3600" b="1" dirty="0">
                <a:ln w="12700">
                  <a:solidFill>
                    <a:srgbClr val="009999"/>
                  </a:solidFill>
                  <a:prstDash val="solid"/>
                </a:ln>
                <a:solidFill>
                  <a:srgbClr val="009999"/>
                </a:solidFill>
              </a:rPr>
              <a:t>5 ways to wellbeing </a:t>
            </a:r>
            <a:endParaRPr lang="en-US" sz="5400" b="1" dirty="0">
              <a:ln w="12700">
                <a:solidFill>
                  <a:srgbClr val="009999"/>
                </a:solidFill>
                <a:prstDash val="solid"/>
              </a:ln>
              <a:solidFill>
                <a:srgbClr val="009999"/>
              </a:solidFill>
            </a:endParaRPr>
          </a:p>
        </p:txBody>
      </p:sp>
    </p:spTree>
    <p:extLst>
      <p:ext uri="{BB962C8B-B14F-4D97-AF65-F5344CB8AC3E}">
        <p14:creationId xmlns:p14="http://schemas.microsoft.com/office/powerpoint/2010/main" val="553967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6" name="Picture 5"/>
          <p:cNvPicPr>
            <a:picLocks noChangeAspect="1"/>
          </p:cNvPicPr>
          <p:nvPr/>
        </p:nvPicPr>
        <p:blipFill>
          <a:blip r:embed="rId3"/>
          <a:stretch>
            <a:fillRect/>
          </a:stretch>
        </p:blipFill>
        <p:spPr>
          <a:xfrm>
            <a:off x="486583" y="406554"/>
            <a:ext cx="1871634" cy="1335140"/>
          </a:xfrm>
          <a:prstGeom prst="rect">
            <a:avLst/>
          </a:prstGeom>
        </p:spPr>
      </p:pic>
      <p:pic>
        <p:nvPicPr>
          <p:cNvPr id="7" name="Picture 6"/>
          <p:cNvPicPr>
            <a:picLocks noChangeAspect="1"/>
          </p:cNvPicPr>
          <p:nvPr/>
        </p:nvPicPr>
        <p:blipFill>
          <a:blip r:embed="rId4"/>
          <a:stretch>
            <a:fillRect/>
          </a:stretch>
        </p:blipFill>
        <p:spPr>
          <a:xfrm>
            <a:off x="9918036" y="575094"/>
            <a:ext cx="1481456" cy="627942"/>
          </a:xfrm>
          <a:prstGeom prst="rect">
            <a:avLst/>
          </a:prstGeom>
        </p:spPr>
      </p:pic>
      <p:pic>
        <p:nvPicPr>
          <p:cNvPr id="8" name="Picture 7"/>
          <p:cNvPicPr>
            <a:picLocks noChangeAspect="1"/>
          </p:cNvPicPr>
          <p:nvPr/>
        </p:nvPicPr>
        <p:blipFill>
          <a:blip r:embed="rId5"/>
          <a:stretch>
            <a:fillRect/>
          </a:stretch>
        </p:blipFill>
        <p:spPr>
          <a:xfrm>
            <a:off x="579195" y="5861002"/>
            <a:ext cx="2536156" cy="566977"/>
          </a:xfrm>
          <a:prstGeom prst="rect">
            <a:avLst/>
          </a:prstGeom>
        </p:spPr>
      </p:pic>
      <p:pic>
        <p:nvPicPr>
          <p:cNvPr id="3" name="Picture 2"/>
          <p:cNvPicPr>
            <a:picLocks noChangeAspect="1"/>
          </p:cNvPicPr>
          <p:nvPr/>
        </p:nvPicPr>
        <p:blipFill>
          <a:blip r:embed="rId6"/>
          <a:stretch>
            <a:fillRect/>
          </a:stretch>
        </p:blipFill>
        <p:spPr>
          <a:xfrm>
            <a:off x="790373" y="2165789"/>
            <a:ext cx="3464127" cy="1603340"/>
          </a:xfrm>
          <a:prstGeom prst="rect">
            <a:avLst/>
          </a:prstGeom>
        </p:spPr>
      </p:pic>
      <p:pic>
        <p:nvPicPr>
          <p:cNvPr id="4" name="Picture 3"/>
          <p:cNvPicPr>
            <a:picLocks noChangeAspect="1"/>
          </p:cNvPicPr>
          <p:nvPr/>
        </p:nvPicPr>
        <p:blipFill>
          <a:blip r:embed="rId7"/>
          <a:stretch>
            <a:fillRect/>
          </a:stretch>
        </p:blipFill>
        <p:spPr>
          <a:xfrm>
            <a:off x="3838574" y="265505"/>
            <a:ext cx="4514850" cy="2428875"/>
          </a:xfrm>
          <a:prstGeom prst="rect">
            <a:avLst/>
          </a:prstGeom>
        </p:spPr>
      </p:pic>
      <p:pic>
        <p:nvPicPr>
          <p:cNvPr id="9" name="Picture 8"/>
          <p:cNvPicPr>
            <a:picLocks noChangeAspect="1"/>
          </p:cNvPicPr>
          <p:nvPr/>
        </p:nvPicPr>
        <p:blipFill>
          <a:blip r:embed="rId8"/>
          <a:stretch>
            <a:fillRect/>
          </a:stretch>
        </p:blipFill>
        <p:spPr>
          <a:xfrm>
            <a:off x="2527361" y="4352204"/>
            <a:ext cx="3218077" cy="881669"/>
          </a:xfrm>
          <a:prstGeom prst="rect">
            <a:avLst/>
          </a:prstGeom>
        </p:spPr>
      </p:pic>
      <p:pic>
        <p:nvPicPr>
          <p:cNvPr id="11" name="Picture 10">
            <a:extLst>
              <a:ext uri="{FF2B5EF4-FFF2-40B4-BE49-F238E27FC236}">
                <a16:creationId xmlns:a16="http://schemas.microsoft.com/office/drawing/2014/main" id="{1B2723B5-01A7-41FF-FB1C-1D01B337B70C}"/>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72411" y="4793038"/>
            <a:ext cx="3414395" cy="1219200"/>
          </a:xfrm>
          <a:prstGeom prst="rect">
            <a:avLst/>
          </a:prstGeom>
          <a:noFill/>
        </p:spPr>
      </p:pic>
      <p:pic>
        <p:nvPicPr>
          <p:cNvPr id="12" name="Picture 11" descr="Mental Health And Wellbeing | Anna Freud">
            <a:extLst>
              <a:ext uri="{FF2B5EF4-FFF2-40B4-BE49-F238E27FC236}">
                <a16:creationId xmlns:a16="http://schemas.microsoft.com/office/drawing/2014/main" id="{282F2878-4CC3-8366-82B1-1D3CFB2D2D39}"/>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114357" y="2414153"/>
            <a:ext cx="3346450" cy="1181100"/>
          </a:xfrm>
          <a:prstGeom prst="rect">
            <a:avLst/>
          </a:prstGeom>
          <a:noFill/>
          <a:ln>
            <a:noFill/>
          </a:ln>
        </p:spPr>
      </p:pic>
    </p:spTree>
    <p:extLst>
      <p:ext uri="{BB962C8B-B14F-4D97-AF65-F5344CB8AC3E}">
        <p14:creationId xmlns:p14="http://schemas.microsoft.com/office/powerpoint/2010/main" val="4088407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86327" y="161637"/>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7" name="Picture 6"/>
          <p:cNvPicPr>
            <a:picLocks noChangeAspect="1"/>
          </p:cNvPicPr>
          <p:nvPr/>
        </p:nvPicPr>
        <p:blipFill>
          <a:blip r:embed="rId3"/>
          <a:stretch>
            <a:fillRect/>
          </a:stretch>
        </p:blipFill>
        <p:spPr>
          <a:xfrm>
            <a:off x="9918036" y="575094"/>
            <a:ext cx="1481456" cy="627942"/>
          </a:xfrm>
          <a:prstGeom prst="rect">
            <a:avLst/>
          </a:prstGeom>
        </p:spPr>
      </p:pic>
      <p:pic>
        <p:nvPicPr>
          <p:cNvPr id="8" name="Picture 7"/>
          <p:cNvPicPr>
            <a:picLocks noChangeAspect="1"/>
          </p:cNvPicPr>
          <p:nvPr/>
        </p:nvPicPr>
        <p:blipFill>
          <a:blip r:embed="rId4"/>
          <a:stretch>
            <a:fillRect/>
          </a:stretch>
        </p:blipFill>
        <p:spPr>
          <a:xfrm>
            <a:off x="579195" y="5861002"/>
            <a:ext cx="2536156" cy="566977"/>
          </a:xfrm>
          <a:prstGeom prst="rect">
            <a:avLst/>
          </a:prstGeom>
        </p:spPr>
      </p:pic>
      <p:pic>
        <p:nvPicPr>
          <p:cNvPr id="2" name="Picture 1"/>
          <p:cNvPicPr>
            <a:picLocks noChangeAspect="1"/>
          </p:cNvPicPr>
          <p:nvPr/>
        </p:nvPicPr>
        <p:blipFill>
          <a:blip r:embed="rId5"/>
          <a:stretch>
            <a:fillRect/>
          </a:stretch>
        </p:blipFill>
        <p:spPr>
          <a:xfrm>
            <a:off x="486583" y="406554"/>
            <a:ext cx="1871634" cy="1335140"/>
          </a:xfrm>
          <a:prstGeom prst="rect">
            <a:avLst/>
          </a:prstGeom>
        </p:spPr>
      </p:pic>
      <p:pic>
        <p:nvPicPr>
          <p:cNvPr id="6" name="Picture 5"/>
          <p:cNvPicPr>
            <a:picLocks noChangeAspect="1"/>
          </p:cNvPicPr>
          <p:nvPr/>
        </p:nvPicPr>
        <p:blipFill>
          <a:blip r:embed="rId6"/>
          <a:stretch>
            <a:fillRect/>
          </a:stretch>
        </p:blipFill>
        <p:spPr>
          <a:xfrm>
            <a:off x="2761383" y="1537854"/>
            <a:ext cx="6123710" cy="3768437"/>
          </a:xfrm>
          <a:prstGeom prst="rect">
            <a:avLst/>
          </a:prstGeom>
        </p:spPr>
      </p:pic>
    </p:spTree>
    <p:extLst>
      <p:ext uri="{BB962C8B-B14F-4D97-AF65-F5344CB8AC3E}">
        <p14:creationId xmlns:p14="http://schemas.microsoft.com/office/powerpoint/2010/main" val="1390390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258618" y="147783"/>
          <a:ext cx="11674763" cy="6520872"/>
        </p:xfrm>
        <a:graphic>
          <a:graphicData uri="http://schemas.openxmlformats.org/drawingml/2006/table">
            <a:tbl>
              <a:tblPr/>
              <a:tblGrid>
                <a:gridCol w="11674763">
                  <a:extLst>
                    <a:ext uri="{9D8B030D-6E8A-4147-A177-3AD203B41FA5}">
                      <a16:colId xmlns:a16="http://schemas.microsoft.com/office/drawing/2014/main" val="1602019629"/>
                    </a:ext>
                  </a:extLst>
                </a:gridCol>
              </a:tblGrid>
              <a:tr h="6520872">
                <a:tc>
                  <a:txBody>
                    <a:bodyPr/>
                    <a:lstStyle/>
                    <a:p>
                      <a:endParaRPr lang="en-GB" dirty="0">
                        <a:solidFill>
                          <a:srgbClr val="009999"/>
                        </a:solidFill>
                      </a:endParaRPr>
                    </a:p>
                  </a:txBody>
                  <a:tcPr>
                    <a:lnL w="76200" cmpd="sng">
                      <a:solidFill>
                        <a:srgbClr val="006699"/>
                      </a:solidFill>
                      <a:prstDash val="solid"/>
                    </a:lnL>
                    <a:lnR w="76200" cmpd="sng">
                      <a:solidFill>
                        <a:srgbClr val="006699"/>
                      </a:solidFill>
                      <a:prstDash val="solid"/>
                    </a:lnR>
                    <a:lnT w="76200" cmpd="sng">
                      <a:solidFill>
                        <a:srgbClr val="006699"/>
                      </a:solidFill>
                      <a:prstDash val="solid"/>
                    </a:lnT>
                    <a:lnB w="76200" cmpd="sng">
                      <a:solidFill>
                        <a:srgbClr val="006699"/>
                      </a:solidFill>
                      <a:prstDash val="solid"/>
                    </a:lnB>
                  </a:tcPr>
                </a:tc>
                <a:extLst>
                  <a:ext uri="{0D108BD9-81ED-4DB2-BD59-A6C34878D82A}">
                    <a16:rowId xmlns:a16="http://schemas.microsoft.com/office/drawing/2014/main" val="271478522"/>
                  </a:ext>
                </a:extLst>
              </a:tr>
            </a:tbl>
          </a:graphicData>
        </a:graphic>
      </p:graphicFrame>
      <p:pic>
        <p:nvPicPr>
          <p:cNvPr id="6" name="Picture 5"/>
          <p:cNvPicPr>
            <a:picLocks noChangeAspect="1"/>
          </p:cNvPicPr>
          <p:nvPr/>
        </p:nvPicPr>
        <p:blipFill>
          <a:blip r:embed="rId3"/>
          <a:stretch>
            <a:fillRect/>
          </a:stretch>
        </p:blipFill>
        <p:spPr>
          <a:xfrm>
            <a:off x="486583" y="406554"/>
            <a:ext cx="1871634" cy="1335140"/>
          </a:xfrm>
          <a:prstGeom prst="rect">
            <a:avLst/>
          </a:prstGeom>
        </p:spPr>
      </p:pic>
      <p:pic>
        <p:nvPicPr>
          <p:cNvPr id="7" name="Picture 6"/>
          <p:cNvPicPr>
            <a:picLocks noChangeAspect="1"/>
          </p:cNvPicPr>
          <p:nvPr/>
        </p:nvPicPr>
        <p:blipFill>
          <a:blip r:embed="rId4"/>
          <a:stretch>
            <a:fillRect/>
          </a:stretch>
        </p:blipFill>
        <p:spPr>
          <a:xfrm>
            <a:off x="9918036" y="575094"/>
            <a:ext cx="1481456" cy="627942"/>
          </a:xfrm>
          <a:prstGeom prst="rect">
            <a:avLst/>
          </a:prstGeom>
        </p:spPr>
      </p:pic>
      <p:pic>
        <p:nvPicPr>
          <p:cNvPr id="8" name="Picture 7"/>
          <p:cNvPicPr>
            <a:picLocks noChangeAspect="1"/>
          </p:cNvPicPr>
          <p:nvPr/>
        </p:nvPicPr>
        <p:blipFill>
          <a:blip r:embed="rId5"/>
          <a:stretch>
            <a:fillRect/>
          </a:stretch>
        </p:blipFill>
        <p:spPr>
          <a:xfrm>
            <a:off x="579195" y="5861002"/>
            <a:ext cx="2536156" cy="566977"/>
          </a:xfrm>
          <a:prstGeom prst="rect">
            <a:avLst/>
          </a:prstGeom>
        </p:spPr>
      </p:pic>
      <p:sp>
        <p:nvSpPr>
          <p:cNvPr id="2" name="Rectangle 1"/>
          <p:cNvSpPr/>
          <p:nvPr/>
        </p:nvSpPr>
        <p:spPr>
          <a:xfrm>
            <a:off x="2955156" y="1250067"/>
            <a:ext cx="6738896" cy="1754326"/>
          </a:xfrm>
          <a:prstGeom prst="rect">
            <a:avLst/>
          </a:prstGeom>
          <a:noFill/>
        </p:spPr>
        <p:txBody>
          <a:bodyPr wrap="none" lIns="91440" tIns="45720" rIns="91440" bIns="45720">
            <a:spAutoFit/>
          </a:bodyPr>
          <a:lstStyle/>
          <a:p>
            <a:pPr algn="ctr"/>
            <a:r>
              <a:rPr lang="en-US" sz="5400" b="1" dirty="0">
                <a:ln w="12700">
                  <a:solidFill>
                    <a:schemeClr val="accent5"/>
                  </a:solidFill>
                  <a:prstDash val="solid"/>
                </a:ln>
                <a:solidFill>
                  <a:srgbClr val="009999"/>
                </a:solidFill>
              </a:rPr>
              <a:t>Thank you for listening</a:t>
            </a:r>
          </a:p>
          <a:p>
            <a:pPr algn="ctr"/>
            <a:r>
              <a:rPr lang="en-US" sz="5400" b="1" cap="none" spc="0" dirty="0">
                <a:ln w="12700">
                  <a:solidFill>
                    <a:schemeClr val="accent5"/>
                  </a:solidFill>
                  <a:prstDash val="solid"/>
                </a:ln>
                <a:solidFill>
                  <a:srgbClr val="009999"/>
                </a:solidFill>
                <a:effectLst/>
              </a:rPr>
              <a:t>Any questions?</a:t>
            </a:r>
          </a:p>
        </p:txBody>
      </p:sp>
      <p:pic>
        <p:nvPicPr>
          <p:cNvPr id="4" name="Picture 3"/>
          <p:cNvPicPr>
            <a:picLocks noChangeAspect="1"/>
          </p:cNvPicPr>
          <p:nvPr/>
        </p:nvPicPr>
        <p:blipFill>
          <a:blip r:embed="rId6"/>
          <a:stretch>
            <a:fillRect/>
          </a:stretch>
        </p:blipFill>
        <p:spPr>
          <a:xfrm>
            <a:off x="4986010" y="3408219"/>
            <a:ext cx="2677187" cy="2141750"/>
          </a:xfrm>
          <a:prstGeom prst="rect">
            <a:avLst/>
          </a:prstGeom>
        </p:spPr>
      </p:pic>
    </p:spTree>
    <p:extLst>
      <p:ext uri="{BB962C8B-B14F-4D97-AF65-F5344CB8AC3E}">
        <p14:creationId xmlns:p14="http://schemas.microsoft.com/office/powerpoint/2010/main" val="3097627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1733</TotalTime>
  <Words>674</Words>
  <Application>Microsoft Office PowerPoint</Application>
  <PresentationFormat>Widescreen</PresentationFormat>
  <Paragraphs>150</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Comic Sans MS</vt:lpstr>
      <vt:lpstr>Times New Roman</vt:lpstr>
      <vt:lpstr>Office Theme</vt:lpstr>
      <vt:lpstr>PowerPoint Presentation</vt:lpstr>
      <vt:lpstr>I am Tori your  Children’s Wellbeing Practitioner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BCPFT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Newey Joy</dc:creator>
  <cp:lastModifiedBy>BYRES, Victoria (BLACK COUNTRY HEALTHCARE NHS FOUNDATION TRUST)</cp:lastModifiedBy>
  <cp:revision>27</cp:revision>
  <dcterms:created xsi:type="dcterms:W3CDTF">2022-11-25T16:00:50Z</dcterms:created>
  <dcterms:modified xsi:type="dcterms:W3CDTF">2026-02-09T14:32:08Z</dcterms:modified>
</cp:coreProperties>
</file>